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81" r:id="rId3"/>
    <p:sldId id="258" r:id="rId4"/>
    <p:sldId id="303" r:id="rId5"/>
    <p:sldId id="301" r:id="rId6"/>
    <p:sldId id="302" r:id="rId7"/>
    <p:sldId id="299" r:id="rId8"/>
    <p:sldId id="295" r:id="rId9"/>
    <p:sldId id="297" r:id="rId10"/>
    <p:sldId id="298" r:id="rId11"/>
    <p:sldId id="300" r:id="rId12"/>
    <p:sldId id="273" r:id="rId13"/>
    <p:sldId id="276" r:id="rId14"/>
    <p:sldId id="278" r:id="rId15"/>
    <p:sldId id="279" r:id="rId16"/>
    <p:sldId id="304" r:id="rId17"/>
    <p:sldId id="307" r:id="rId18"/>
    <p:sldId id="309" r:id="rId19"/>
    <p:sldId id="310" r:id="rId20"/>
  </p:sldIdLst>
  <p:sldSz cx="18288000" cy="10287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HarmonyOS Sans SC" panose="00000500000000000000" pitchFamily="2" charset="-122"/>
      <p:regular r:id="rId26"/>
      <p:bold r:id="rId27"/>
    </p:embeddedFont>
    <p:embeddedFont>
      <p:font typeface="HarmonyOS Sans SC Black" panose="00000A00000000000000" pitchFamily="2" charset="-122"/>
      <p:bold r:id="rId28"/>
    </p:embeddedFont>
    <p:embeddedFont>
      <p:font typeface="HarmonyOS Sans SC Thin" panose="00000200000000000000" pitchFamily="2" charset="-122"/>
      <p:regular r:id="rId29"/>
    </p:embeddedFont>
    <p:embeddedFont>
      <p:font typeface="Segoe Sans Display Semibold" pitchFamily="2" charset="0"/>
      <p:bold r:id="rId30"/>
    </p:embeddedFont>
    <p:embeddedFont>
      <p:font typeface="等线" panose="02010600030101010101" pitchFamily="2" charset="-122"/>
      <p:regular r:id="rId31"/>
      <p:bold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博远 郑" initials="博郑" lastIdx="1" clrIdx="0">
    <p:extLst>
      <p:ext uri="{19B8F6BF-5375-455C-9EA6-DF929625EA0E}">
        <p15:presenceInfo xmlns:p15="http://schemas.microsoft.com/office/powerpoint/2012/main" userId="2595c616593926e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BF8"/>
    <a:srgbClr val="FFFFFF"/>
    <a:srgbClr val="9DBFFF"/>
    <a:srgbClr val="CCD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1252" y="3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32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7EFB52-3CC2-4EFF-86F3-8B013F5448D6}" type="datetimeFigureOut">
              <a:rPr lang="zh-CN" altLang="en-US" smtClean="0"/>
              <a:t>2023/12/16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38CF13-C85C-4A62-B6A9-062F1B372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838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CF13-C85C-4A62-B6A9-062F1B37221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8282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CF13-C85C-4A62-B6A9-062F1B37221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4346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CF13-C85C-4A62-B6A9-062F1B37221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660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CF13-C85C-4A62-B6A9-062F1B37221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810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CF13-C85C-4A62-B6A9-062F1B37221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91676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CF13-C85C-4A62-B6A9-062F1B37221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029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CF13-C85C-4A62-B6A9-062F1B37221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6918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CF13-C85C-4A62-B6A9-062F1B37221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509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CF13-C85C-4A62-B6A9-062F1B372216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CF13-C85C-4A62-B6A9-062F1B372216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38CF13-C85C-4A62-B6A9-062F1B37221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617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D5ED8B8-111D-E29D-1D53-E1AE9D6153FE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152400" y="-131175"/>
            <a:ext cx="18550644" cy="104181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3.xml"/><Relationship Id="rId7" Type="http://schemas.openxmlformats.org/officeDocument/2006/relationships/image" Target="../media/image2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3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28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8.xml"/><Relationship Id="rId7" Type="http://schemas.openxmlformats.org/officeDocument/2006/relationships/notesSlide" Target="../notesSlides/notesSlide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7.png"/><Relationship Id="rId5" Type="http://schemas.openxmlformats.org/officeDocument/2006/relationships/tags" Target="../tags/tag10.xml"/><Relationship Id="rId10" Type="http://schemas.openxmlformats.org/officeDocument/2006/relationships/image" Target="../media/image30.png"/><Relationship Id="rId4" Type="http://schemas.openxmlformats.org/officeDocument/2006/relationships/tags" Target="../tags/tag9.xml"/><Relationship Id="rId9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8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3896752" y="6055705"/>
            <a:ext cx="3550115" cy="81196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5" name="Freeform 5"/>
          <p:cNvSpPr/>
          <p:nvPr/>
        </p:nvSpPr>
        <p:spPr>
          <a:xfrm>
            <a:off x="446579" y="3070692"/>
            <a:ext cx="9902278" cy="6867162"/>
          </a:xfrm>
          <a:custGeom>
            <a:avLst/>
            <a:gdLst/>
            <a:ahLst/>
            <a:cxnLst/>
            <a:rect l="l" t="t" r="r" b="b"/>
            <a:pathLst>
              <a:path w="9902278" h="6867162">
                <a:moveTo>
                  <a:pt x="0" y="0"/>
                </a:moveTo>
                <a:lnTo>
                  <a:pt x="9902278" y="0"/>
                </a:lnTo>
                <a:lnTo>
                  <a:pt x="9902278" y="6867162"/>
                </a:lnTo>
                <a:lnTo>
                  <a:pt x="0" y="68671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645140" y="4383111"/>
            <a:ext cx="9733938" cy="39352"/>
            <a:chOff x="0" y="0"/>
            <a:chExt cx="3102604" cy="1254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102604" cy="12543"/>
            </a:xfrm>
            <a:custGeom>
              <a:avLst/>
              <a:gdLst/>
              <a:ahLst/>
              <a:cxnLst/>
              <a:rect l="l" t="t" r="r" b="b"/>
              <a:pathLst>
                <a:path w="3102604" h="12543">
                  <a:moveTo>
                    <a:pt x="0" y="0"/>
                  </a:moveTo>
                  <a:lnTo>
                    <a:pt x="3102604" y="0"/>
                  </a:lnTo>
                  <a:lnTo>
                    <a:pt x="3102604" y="12543"/>
                  </a:lnTo>
                  <a:lnTo>
                    <a:pt x="0" y="12543"/>
                  </a:lnTo>
                  <a:close/>
                </a:path>
              </a:pathLst>
            </a:custGeom>
            <a:solidFill>
              <a:srgbClr val="447BF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3102604" cy="601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766305" y="2702746"/>
            <a:ext cx="11680562" cy="1501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959"/>
              </a:lnSpc>
            </a:pPr>
            <a:r>
              <a:rPr lang="en-US" sz="72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O</a:t>
            </a:r>
            <a:r>
              <a:rPr lang="en-US" altLang="zh-CN" sz="72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ceanBase</a:t>
            </a:r>
            <a:r>
              <a:rPr lang="zh-CN" altLang="en-US" sz="7200"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存储引擎研究</a:t>
            </a:r>
            <a:endParaRPr lang="en-US" sz="7200">
              <a:latin typeface="HarmonyOS Sans SC Black" panose="00000A00000000000000" pitchFamily="2" charset="-122"/>
              <a:ea typeface="HarmonyOS Sans SC Black" panose="00000A00000000000000" pitchFamily="2" charset="-122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6927833" y="2568085"/>
            <a:ext cx="291776" cy="291776"/>
          </a:xfrm>
          <a:custGeom>
            <a:avLst/>
            <a:gdLst/>
            <a:ahLst/>
            <a:cxnLst/>
            <a:rect l="l" t="t" r="r" b="b"/>
            <a:pathLst>
              <a:path w="291776" h="291776">
                <a:moveTo>
                  <a:pt x="0" y="0"/>
                </a:moveTo>
                <a:lnTo>
                  <a:pt x="291776" y="0"/>
                </a:lnTo>
                <a:lnTo>
                  <a:pt x="291776" y="291776"/>
                </a:lnTo>
                <a:lnTo>
                  <a:pt x="0" y="291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477000" y="2772331"/>
            <a:ext cx="596721" cy="596721"/>
          </a:xfrm>
          <a:custGeom>
            <a:avLst/>
            <a:gdLst/>
            <a:ahLst/>
            <a:cxnLst/>
            <a:rect l="l" t="t" r="r" b="b"/>
            <a:pathLst>
              <a:path w="596721" h="596721">
                <a:moveTo>
                  <a:pt x="0" y="0"/>
                </a:moveTo>
                <a:lnTo>
                  <a:pt x="596721" y="0"/>
                </a:lnTo>
                <a:lnTo>
                  <a:pt x="596721" y="596721"/>
                </a:lnTo>
                <a:lnTo>
                  <a:pt x="0" y="5967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-10133795">
            <a:off x="16133720" y="-893582"/>
            <a:ext cx="2490717" cy="2490717"/>
          </a:xfrm>
          <a:custGeom>
            <a:avLst/>
            <a:gdLst/>
            <a:ahLst/>
            <a:cxnLst/>
            <a:rect l="l" t="t" r="r" b="b"/>
            <a:pathLst>
              <a:path w="2490717" h="2490717">
                <a:moveTo>
                  <a:pt x="0" y="0"/>
                </a:moveTo>
                <a:lnTo>
                  <a:pt x="2490717" y="0"/>
                </a:lnTo>
                <a:lnTo>
                  <a:pt x="2490717" y="2490717"/>
                </a:lnTo>
                <a:lnTo>
                  <a:pt x="0" y="249071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1887200" y="1718405"/>
            <a:ext cx="5559667" cy="8185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1" algn="r">
              <a:lnSpc>
                <a:spcPts val="6902"/>
              </a:lnSpc>
            </a:pPr>
            <a:r>
              <a:rPr lang="zh-CN" altLang="en-US" sz="4930" spc="483">
                <a:solidFill>
                  <a:srgbClr val="000000"/>
                </a:solidFill>
                <a:latin typeface="HarmonyOS Sans SC Thin" panose="00000200000000000000" pitchFamily="2" charset="-122"/>
                <a:ea typeface="HarmonyOS Sans SC Thin" panose="00000200000000000000" pitchFamily="2" charset="-122"/>
              </a:rPr>
              <a:t>数据库系统原理</a:t>
            </a:r>
            <a:endParaRPr lang="en-US" sz="4930" spc="483">
              <a:solidFill>
                <a:srgbClr val="000000"/>
              </a:solidFill>
              <a:latin typeface="HarmonyOS Sans SC Thin" panose="00000200000000000000" pitchFamily="2" charset="-122"/>
              <a:ea typeface="HarmonyOS Sans SC Thin" panose="00000200000000000000" pitchFamily="2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367907" y="4694570"/>
            <a:ext cx="7078960" cy="370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16"/>
              </a:lnSpc>
            </a:pPr>
            <a:r>
              <a:rPr lang="en-US" sz="2297">
                <a:solidFill>
                  <a:srgbClr val="000000"/>
                </a:solidFill>
                <a:latin typeface="Segoe Sans Display Semibold" panose="020F0502020204030204" pitchFamily="2" charset="0"/>
              </a:rPr>
              <a:t>OceanBase Storage Engine Research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16232" y="5753100"/>
            <a:ext cx="7162846" cy="3814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400" spc="89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汇报</a:t>
            </a:r>
            <a:endParaRPr lang="en-US" altLang="zh-CN" sz="2400" spc="89">
              <a:solidFill>
                <a:srgbClr val="447BF8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2400" spc="89">
                <a:solidFill>
                  <a:srgbClr val="000000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2151753 </a:t>
            </a:r>
            <a:r>
              <a:rPr lang="zh-CN" altLang="en-US" sz="2400" spc="89">
                <a:solidFill>
                  <a:srgbClr val="000000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彭坤宇</a:t>
            </a:r>
            <a:endParaRPr lang="en-US" altLang="zh-CN" sz="2400" spc="89">
              <a:solidFill>
                <a:srgbClr val="000000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2400" spc="89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其他组员</a:t>
            </a:r>
            <a:endParaRPr lang="en-US" altLang="zh-CN" sz="2400" spc="89">
              <a:solidFill>
                <a:srgbClr val="447BF8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en-US" sz="2400" spc="89">
                <a:solidFill>
                  <a:srgbClr val="000000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2151531 </a:t>
            </a:r>
            <a:r>
              <a:rPr lang="zh-CN" altLang="en-US" sz="2400" spc="89">
                <a:solidFill>
                  <a:srgbClr val="000000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栾佳浩</a:t>
            </a:r>
            <a:endParaRPr lang="en-US" sz="2400" spc="89">
              <a:solidFill>
                <a:srgbClr val="000000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en-US" sz="2400" spc="89">
                <a:solidFill>
                  <a:srgbClr val="000000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2152595 </a:t>
            </a:r>
            <a:r>
              <a:rPr lang="zh-CN" altLang="en-US" sz="2400" spc="89">
                <a:solidFill>
                  <a:srgbClr val="000000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张祖豪</a:t>
            </a:r>
            <a:endParaRPr lang="en-US" altLang="zh-CN" sz="2400" spc="89">
              <a:solidFill>
                <a:srgbClr val="000000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2400" spc="89">
                <a:solidFill>
                  <a:srgbClr val="000000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2154312 </a:t>
            </a:r>
            <a:r>
              <a:rPr lang="zh-CN" altLang="en-US" sz="2400" spc="89">
                <a:solidFill>
                  <a:srgbClr val="000000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郑博远</a:t>
            </a:r>
            <a:endParaRPr lang="en-US" altLang="zh-CN" sz="2400" spc="89">
              <a:solidFill>
                <a:srgbClr val="000000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en-US" sz="2400" spc="89">
                <a:solidFill>
                  <a:srgbClr val="000000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2164318 </a:t>
            </a:r>
            <a:r>
              <a:rPr lang="zh-CN" altLang="en-US" sz="2400" spc="89">
                <a:solidFill>
                  <a:srgbClr val="000000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蔡一锴</a:t>
            </a:r>
            <a:endParaRPr lang="en-US" sz="2400" spc="89">
              <a:solidFill>
                <a:srgbClr val="000000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pic>
        <p:nvPicPr>
          <p:cNvPr id="1026" name="Picture 2" descr="oceanbase logo">
            <a:extLst>
              <a:ext uri="{FF2B5EF4-FFF2-40B4-BE49-F238E27FC236}">
                <a16:creationId xmlns:a16="http://schemas.microsoft.com/office/drawing/2014/main" id="{3E80501D-3735-1ED3-B933-5DFAD0A65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979" y="419100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02FF94D1-035D-C810-79CD-526D523668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674836"/>
              </p:ext>
            </p:extLst>
          </p:nvPr>
        </p:nvGraphicFramePr>
        <p:xfrm>
          <a:off x="2838332" y="2527278"/>
          <a:ext cx="12611336" cy="6808381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6305668">
                  <a:extLst>
                    <a:ext uri="{9D8B030D-6E8A-4147-A177-3AD203B41FA5}">
                      <a16:colId xmlns:a16="http://schemas.microsoft.com/office/drawing/2014/main" val="458934001"/>
                    </a:ext>
                  </a:extLst>
                </a:gridCol>
                <a:gridCol w="6305668">
                  <a:extLst>
                    <a:ext uri="{9D8B030D-6E8A-4147-A177-3AD203B41FA5}">
                      <a16:colId xmlns:a16="http://schemas.microsoft.com/office/drawing/2014/main" val="2944922449"/>
                    </a:ext>
                  </a:extLst>
                </a:gridCol>
              </a:tblGrid>
              <a:tr h="786087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sz="2400" kern="100">
                          <a:solidFill>
                            <a:srgbClr val="447BF8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转储（</a:t>
                      </a:r>
                      <a:r>
                        <a:rPr lang="en-US" sz="2400" kern="100">
                          <a:solidFill>
                            <a:srgbClr val="447BF8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Minor Compaction</a:t>
                      </a:r>
                      <a:r>
                        <a:rPr lang="zh-CN" sz="2400" kern="100">
                          <a:solidFill>
                            <a:srgbClr val="447BF8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）</a:t>
                      </a:r>
                      <a:endParaRPr lang="zh-CN" sz="2800" kern="100">
                        <a:solidFill>
                          <a:srgbClr val="447BF8"/>
                        </a:solidFill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16000" marR="216000" marT="216000" marB="21600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sz="2400" kern="100">
                          <a:solidFill>
                            <a:srgbClr val="447BF8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合并（</a:t>
                      </a:r>
                      <a:r>
                        <a:rPr lang="en-US" sz="2400" kern="100">
                          <a:solidFill>
                            <a:srgbClr val="447BF8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Major Compaction</a:t>
                      </a:r>
                      <a:r>
                        <a:rPr lang="zh-CN" sz="2400" kern="100">
                          <a:solidFill>
                            <a:srgbClr val="447BF8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）</a:t>
                      </a:r>
                      <a:endParaRPr lang="zh-CN" sz="2800" kern="100">
                        <a:solidFill>
                          <a:srgbClr val="447BF8"/>
                        </a:solidFill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16000" marR="216000" marT="216000" marB="216000" anchor="ctr"/>
                </a:tc>
                <a:extLst>
                  <a:ext uri="{0D108BD9-81ED-4DB2-BD59-A6C34878D82A}">
                    <a16:rowId xmlns:a16="http://schemas.microsoft.com/office/drawing/2014/main" val="893218771"/>
                  </a:ext>
                </a:extLst>
              </a:tr>
              <a:tr h="1131163"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en-US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Partition </a:t>
                      </a:r>
                      <a:r>
                        <a:rPr lang="zh-CN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或者租户级别，只是</a:t>
                      </a:r>
                      <a:r>
                        <a:rPr lang="en-US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 MemTable </a:t>
                      </a:r>
                      <a:r>
                        <a:rPr lang="zh-CN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的物化。</a:t>
                      </a:r>
                      <a:endParaRPr lang="zh-CN" sz="2800" b="0" kern="10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16000" marR="216000" marT="216000" marB="216000" anchor="ctr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全局级别，产生一个全局快照。</a:t>
                      </a:r>
                      <a:endParaRPr lang="zh-CN" sz="2800" kern="10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16000" marR="216000" marT="216000" marB="216000" anchor="ctr"/>
                </a:tc>
                <a:extLst>
                  <a:ext uri="{0D108BD9-81ED-4DB2-BD59-A6C34878D82A}">
                    <a16:rowId xmlns:a16="http://schemas.microsoft.com/office/drawing/2014/main" val="1875304484"/>
                  </a:ext>
                </a:extLst>
              </a:tr>
              <a:tr h="1923560"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每个</a:t>
                      </a:r>
                      <a:r>
                        <a:rPr lang="en-US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OBServer</a:t>
                      </a:r>
                      <a:r>
                        <a:rPr lang="zh-CN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的每个租户独立决定自己</a:t>
                      </a:r>
                      <a:r>
                        <a:rPr lang="en-US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 MemTable </a:t>
                      </a:r>
                      <a:r>
                        <a:rPr lang="zh-CN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的冻结操作，主备分区不保持一致。</a:t>
                      </a:r>
                      <a:endParaRPr lang="zh-CN" sz="2800" b="0" kern="10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16000" marR="216000" marT="216000" marB="216000" anchor="ctr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全局分区一起做</a:t>
                      </a:r>
                      <a:r>
                        <a:rPr lang="en-US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 MEMTable </a:t>
                      </a:r>
                      <a:r>
                        <a:rPr lang="zh-CN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的冻结操作，要求主备</a:t>
                      </a:r>
                      <a:r>
                        <a:rPr lang="en-US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 Partition </a:t>
                      </a:r>
                      <a:r>
                        <a:rPr lang="zh-CN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保持一致，在合并时会对数据进行一致性校验。</a:t>
                      </a:r>
                      <a:endParaRPr lang="zh-CN" sz="2800" kern="10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16000" marR="216000" marT="216000" marB="216000" anchor="ctr"/>
                </a:tc>
                <a:extLst>
                  <a:ext uri="{0D108BD9-81ED-4DB2-BD59-A6C34878D82A}">
                    <a16:rowId xmlns:a16="http://schemas.microsoft.com/office/drawing/2014/main" val="464522687"/>
                  </a:ext>
                </a:extLst>
              </a:tr>
              <a:tr h="681099"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可能包含多个不同版本的数据行。</a:t>
                      </a:r>
                      <a:endParaRPr lang="zh-CN" sz="2800" b="0" kern="10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16000" marR="216000" marT="216000" marB="216000" anchor="ctr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只包含快照点的版本行。</a:t>
                      </a:r>
                      <a:endParaRPr lang="zh-CN" sz="2800" kern="10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16000" marR="216000" marT="216000" marB="216000" anchor="ctr"/>
                </a:tc>
                <a:extLst>
                  <a:ext uri="{0D108BD9-81ED-4DB2-BD59-A6C34878D82A}">
                    <a16:rowId xmlns:a16="http://schemas.microsoft.com/office/drawing/2014/main" val="2685962275"/>
                  </a:ext>
                </a:extLst>
              </a:tr>
              <a:tr h="1878893"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转储只与相同大版本的</a:t>
                      </a:r>
                      <a:r>
                        <a:rPr lang="en-US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 Minor SSTable </a:t>
                      </a:r>
                      <a:r>
                        <a:rPr lang="zh-CN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合并，产生新的</a:t>
                      </a:r>
                      <a:r>
                        <a:rPr lang="en-US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 Minor SSTable</a:t>
                      </a:r>
                      <a:r>
                        <a:rPr lang="zh-CN" sz="2400" b="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，所以只包含增量数据，最终被删除的行需要特殊标记。</a:t>
                      </a:r>
                      <a:endParaRPr lang="zh-CN" sz="2800" b="0" kern="10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16000" marR="216000" marT="216000" marB="216000" anchor="ctr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合并会把当前大版本的</a:t>
                      </a:r>
                      <a:r>
                        <a:rPr lang="en-US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 SSTable </a:t>
                      </a:r>
                      <a:r>
                        <a:rPr lang="zh-CN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和</a:t>
                      </a:r>
                      <a:r>
                        <a:rPr lang="en-US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 MemTable </a:t>
                      </a:r>
                      <a:r>
                        <a:rPr lang="zh-CN" sz="24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与前一个大版本的全量静态数据进行合并，产生新的全量数据。</a:t>
                      </a:r>
                      <a:endParaRPr lang="zh-CN" sz="2800" kern="10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16000" marR="216000" marT="216000" marB="216000" anchor="ctr"/>
                </a:tc>
                <a:extLst>
                  <a:ext uri="{0D108BD9-81ED-4DB2-BD59-A6C34878D82A}">
                    <a16:rowId xmlns:a16="http://schemas.microsoft.com/office/drawing/2014/main" val="1756221497"/>
                  </a:ext>
                </a:extLst>
              </a:tr>
            </a:tbl>
          </a:graphicData>
        </a:graphic>
      </p:graphicFrame>
      <p:sp>
        <p:nvSpPr>
          <p:cNvPr id="4" name="TextBox 20">
            <a:extLst>
              <a:ext uri="{FF2B5EF4-FFF2-40B4-BE49-F238E27FC236}">
                <a16:creationId xmlns:a16="http://schemas.microsoft.com/office/drawing/2014/main" id="{FDB33B31-53EC-4372-D370-B01B2A106EF3}"/>
              </a:ext>
            </a:extLst>
          </p:cNvPr>
          <p:cNvSpPr txBox="1"/>
          <p:nvPr/>
        </p:nvSpPr>
        <p:spPr>
          <a:xfrm>
            <a:off x="897085" y="643805"/>
            <a:ext cx="4809242" cy="955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  <a:spcBef>
                <a:spcPct val="0"/>
              </a:spcBef>
            </a:pPr>
            <a:r>
              <a:rPr lang="zh-CN" altLang="en-US" sz="5500">
                <a:solidFill>
                  <a:srgbClr val="000000"/>
                </a:solidFill>
                <a:ea typeface="HarmonyOS Sans SC Black" panose="00000A00000000000000" pitchFamily="2" charset="-122"/>
              </a:rPr>
              <a:t>转储</a:t>
            </a:r>
            <a:r>
              <a:rPr lang="en-US" altLang="zh-CN" sz="5500">
                <a:solidFill>
                  <a:srgbClr val="000000"/>
                </a:solidFill>
                <a:ea typeface="HarmonyOS Sans SC Black" panose="00000A00000000000000" pitchFamily="2" charset="-122"/>
              </a:rPr>
              <a:t> &amp; </a:t>
            </a:r>
            <a:r>
              <a:rPr lang="zh-CN" altLang="en-US" sz="5500">
                <a:solidFill>
                  <a:srgbClr val="000000"/>
                </a:solidFill>
                <a:ea typeface="HarmonyOS Sans SC Black" panose="00000A00000000000000" pitchFamily="2" charset="-122"/>
              </a:rPr>
              <a:t>合并</a:t>
            </a:r>
            <a:endParaRPr lang="en-US" sz="5500">
              <a:solidFill>
                <a:srgbClr val="000000"/>
              </a:solidFill>
              <a:ea typeface="HarmonyOS Sans SC Black" panose="00000A00000000000000" pitchFamily="2" charset="-122"/>
            </a:endParaRPr>
          </a:p>
        </p:txBody>
      </p:sp>
      <p:sp>
        <p:nvSpPr>
          <p:cNvPr id="7" name="TextBox 21">
            <a:extLst>
              <a:ext uri="{FF2B5EF4-FFF2-40B4-BE49-F238E27FC236}">
                <a16:creationId xmlns:a16="http://schemas.microsoft.com/office/drawing/2014/main" id="{A75A1147-4CD3-32E4-2986-1D5929D443BE}"/>
              </a:ext>
            </a:extLst>
          </p:cNvPr>
          <p:cNvSpPr txBox="1"/>
          <p:nvPr/>
        </p:nvSpPr>
        <p:spPr>
          <a:xfrm>
            <a:off x="897085" y="1703172"/>
            <a:ext cx="5811313" cy="292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66"/>
              </a:lnSpc>
            </a:pPr>
            <a:r>
              <a:rPr lang="en-US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M</a:t>
            </a:r>
            <a:r>
              <a:rPr lang="en-US" altLang="zh-CN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inor &amp; </a:t>
            </a:r>
            <a:r>
              <a:rPr lang="en-US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M</a:t>
            </a:r>
            <a:r>
              <a:rPr lang="en-US" altLang="zh-CN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ajor Compaction</a:t>
            </a:r>
            <a:endParaRPr lang="en-US" sz="1897" spc="918">
              <a:solidFill>
                <a:srgbClr val="000000"/>
              </a:solidFill>
              <a:latin typeface="Segoe Sans Display Semibold" panose="020F0502020204030204" pitchFamily="2" charset="0"/>
            </a:endParaRPr>
          </a:p>
        </p:txBody>
      </p:sp>
      <p:pic>
        <p:nvPicPr>
          <p:cNvPr id="8" name="Picture 2" descr="oceanbase logo">
            <a:extLst>
              <a:ext uri="{FF2B5EF4-FFF2-40B4-BE49-F238E27FC236}">
                <a16:creationId xmlns:a16="http://schemas.microsoft.com/office/drawing/2014/main" id="{874A870C-D182-72B3-DEF3-B46CA595E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7480852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4254" y="767630"/>
            <a:ext cx="16596927" cy="8751741"/>
          </a:xfrm>
          <a:custGeom>
            <a:avLst/>
            <a:gdLst/>
            <a:ahLst/>
            <a:cxnLst/>
            <a:rect l="l" t="t" r="r" b="b"/>
            <a:pathLst>
              <a:path w="16596927" h="8751741">
                <a:moveTo>
                  <a:pt x="0" y="0"/>
                </a:moveTo>
                <a:lnTo>
                  <a:pt x="16596926" y="0"/>
                </a:lnTo>
                <a:lnTo>
                  <a:pt x="16596926" y="8751740"/>
                </a:lnTo>
                <a:lnTo>
                  <a:pt x="0" y="8751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9121" y="802497"/>
            <a:ext cx="16527192" cy="8699439"/>
          </a:xfrm>
          <a:custGeom>
            <a:avLst/>
            <a:gdLst/>
            <a:ahLst/>
            <a:cxnLst/>
            <a:rect l="l" t="t" r="r" b="b"/>
            <a:pathLst>
              <a:path w="16527192" h="8699439">
                <a:moveTo>
                  <a:pt x="0" y="0"/>
                </a:moveTo>
                <a:lnTo>
                  <a:pt x="16527192" y="0"/>
                </a:lnTo>
                <a:lnTo>
                  <a:pt x="16527192" y="8699440"/>
                </a:lnTo>
                <a:lnTo>
                  <a:pt x="0" y="86994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9070958" y="5541718"/>
            <a:ext cx="687303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 rot="1959792">
            <a:off x="12932383" y="3121857"/>
            <a:ext cx="1018142" cy="101814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4B9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227109" y="2405871"/>
            <a:ext cx="6294025" cy="5335949"/>
          </a:xfrm>
          <a:custGeom>
            <a:avLst/>
            <a:gdLst/>
            <a:ahLst/>
            <a:cxnLst/>
            <a:rect l="l" t="t" r="r" b="b"/>
            <a:pathLst>
              <a:path w="6294025" h="5335949">
                <a:moveTo>
                  <a:pt x="0" y="0"/>
                </a:moveTo>
                <a:lnTo>
                  <a:pt x="6294025" y="0"/>
                </a:lnTo>
                <a:lnTo>
                  <a:pt x="6294025" y="5335950"/>
                </a:lnTo>
                <a:lnTo>
                  <a:pt x="0" y="53359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139866" y="3310907"/>
            <a:ext cx="4721542" cy="3595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330"/>
              </a:lnSpc>
            </a:pPr>
            <a:r>
              <a:rPr lang="en-US" sz="21665">
                <a:solidFill>
                  <a:srgbClr val="FFFFFF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03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070958" y="4696189"/>
            <a:ext cx="5058742" cy="456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70"/>
              </a:lnSpc>
            </a:pPr>
            <a:r>
              <a:rPr lang="en-US" sz="2975" spc="119">
                <a:solidFill>
                  <a:srgbClr val="000000"/>
                </a:solidFill>
                <a:latin typeface="Segoe Sans Display Semibold" panose="020F0502020204030204" pitchFamily="2" charset="0"/>
              </a:rPr>
              <a:t>Read,Write &amp; Queries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042383" y="3109666"/>
            <a:ext cx="4809242" cy="1476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325"/>
              </a:lnSpc>
              <a:spcBef>
                <a:spcPct val="0"/>
              </a:spcBef>
            </a:pPr>
            <a:r>
              <a:rPr lang="zh-CN" altLang="en-US" sz="8805">
                <a:solidFill>
                  <a:srgbClr val="000000"/>
                </a:solidFill>
                <a:ea typeface="HarmonyOS Sans SC Black" panose="00000A00000000000000" pitchFamily="2" charset="-122"/>
              </a:rPr>
              <a:t>读写查询</a:t>
            </a:r>
          </a:p>
        </p:txBody>
      </p:sp>
      <p:pic>
        <p:nvPicPr>
          <p:cNvPr id="13" name="Picture 2" descr="oceanbase logo">
            <a:extLst>
              <a:ext uri="{FF2B5EF4-FFF2-40B4-BE49-F238E27FC236}">
                <a16:creationId xmlns:a16="http://schemas.microsoft.com/office/drawing/2014/main" id="{454D4F05-116D-4927-1E51-2F4350525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219200" y="5348543"/>
            <a:ext cx="5351602" cy="0"/>
          </a:xfrm>
          <a:prstGeom prst="line">
            <a:avLst/>
          </a:prstGeom>
          <a:ln w="9525" cap="flat">
            <a:solidFill>
              <a:srgbClr val="49494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1717198" y="5348543"/>
            <a:ext cx="5351602" cy="0"/>
          </a:xfrm>
          <a:prstGeom prst="line">
            <a:avLst/>
          </a:prstGeom>
          <a:ln w="9525" cap="flat">
            <a:solidFill>
              <a:srgbClr val="49494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086600" y="3372105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7" name="Freeform 7"/>
          <p:cNvSpPr/>
          <p:nvPr/>
        </p:nvSpPr>
        <p:spPr>
          <a:xfrm>
            <a:off x="8717652" y="4842415"/>
            <a:ext cx="852697" cy="1231331"/>
          </a:xfrm>
          <a:custGeom>
            <a:avLst/>
            <a:gdLst/>
            <a:ahLst/>
            <a:cxnLst/>
            <a:rect l="l" t="t" r="r" b="b"/>
            <a:pathLst>
              <a:path w="852697" h="1231331">
                <a:moveTo>
                  <a:pt x="0" y="0"/>
                </a:moveTo>
                <a:lnTo>
                  <a:pt x="852696" y="0"/>
                </a:lnTo>
                <a:lnTo>
                  <a:pt x="852696" y="1231331"/>
                </a:lnTo>
                <a:lnTo>
                  <a:pt x="0" y="12313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 rot="-1941311">
            <a:off x="7822627" y="3892290"/>
            <a:ext cx="907113" cy="451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Segoe Sans Display Semibold" panose="020F0502020204030204" pitchFamily="2" charset="0"/>
              </a:rPr>
              <a:t>1</a:t>
            </a:r>
          </a:p>
        </p:txBody>
      </p:sp>
      <p:sp>
        <p:nvSpPr>
          <p:cNvPr id="9" name="TextBox 9"/>
          <p:cNvSpPr txBox="1"/>
          <p:nvPr/>
        </p:nvSpPr>
        <p:spPr>
          <a:xfrm rot="-7516773">
            <a:off x="7370570" y="6000778"/>
            <a:ext cx="885495" cy="451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Segoe Sans Display Semibold" panose="020F0502020204030204" pitchFamily="2" charset="0"/>
              </a:rPr>
              <a:t>4</a:t>
            </a:r>
          </a:p>
        </p:txBody>
      </p:sp>
      <p:sp>
        <p:nvSpPr>
          <p:cNvPr id="10" name="TextBox 10"/>
          <p:cNvSpPr txBox="1"/>
          <p:nvPr/>
        </p:nvSpPr>
        <p:spPr>
          <a:xfrm rot="3500197">
            <a:off x="10054104" y="4389303"/>
            <a:ext cx="823845" cy="451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Segoe Sans Display Semibold" panose="020F0502020204030204" pitchFamily="2" charset="0"/>
              </a:rPr>
              <a:t>2</a:t>
            </a:r>
          </a:p>
        </p:txBody>
      </p:sp>
      <p:sp>
        <p:nvSpPr>
          <p:cNvPr id="11" name="TextBox 11"/>
          <p:cNvSpPr txBox="1"/>
          <p:nvPr/>
        </p:nvSpPr>
        <p:spPr>
          <a:xfrm rot="8900667">
            <a:off x="9537522" y="6505418"/>
            <a:ext cx="865464" cy="451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Segoe Sans Display Semibold" panose="020F0502020204030204" pitchFamily="2" charset="0"/>
              </a:rPr>
              <a:t>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708647" y="3842861"/>
            <a:ext cx="5360153" cy="1107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sz="1800">
                <a:solidFill>
                  <a:srgbClr val="545454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作为 LSM-Tree 数据库</a:t>
            </a:r>
            <a:r>
              <a:rPr lang="zh-CN" sz="1800">
                <a:solidFill>
                  <a:srgbClr val="545454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，在 MemTable 中更新写入的数据只包含更新列的新值以及对应的主键列，即更新行并不一定包含表全部列的数据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708646" y="3219768"/>
            <a:ext cx="3074153" cy="5022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20"/>
              </a:lnSpc>
              <a:spcBef>
                <a:spcPct val="0"/>
              </a:spcBef>
            </a:pPr>
            <a:r>
              <a:rPr lang="zh-CN" altLang="en-US" sz="28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更新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717198" y="6313951"/>
            <a:ext cx="5504002" cy="11074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en-US" sz="1800">
                <a:solidFill>
                  <a:srgbClr val="545454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由于增量更新的策略，查询每一行数据的时候需要根据版本从新到旧遍历所有的 MemTable 以及 SSTable，将每个 Table 中对应主键的数据融合在一起返回。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717198" y="5690858"/>
            <a:ext cx="2343594" cy="502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0"/>
              </a:lnSpc>
              <a:spcBef>
                <a:spcPct val="0"/>
              </a:spcBef>
            </a:pPr>
            <a:r>
              <a:rPr lang="zh-CN" altLang="en-US" sz="28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查询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10650" y="3911942"/>
            <a:ext cx="5360153" cy="1107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80"/>
              </a:lnSpc>
            </a:pPr>
            <a:r>
              <a:rPr lang="zh-CN" altLang="en-US" sz="1800">
                <a:solidFill>
                  <a:srgbClr val="545454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所有数据表都可视为索引聚簇表，</a:t>
            </a:r>
          </a:p>
          <a:p>
            <a:pPr algn="r">
              <a:lnSpc>
                <a:spcPts val="2880"/>
              </a:lnSpc>
            </a:pPr>
            <a:r>
              <a:rPr lang="zh-CN" altLang="en-US" sz="1800">
                <a:solidFill>
                  <a:srgbClr val="545454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因此，在向MemTable中写入新的用户数据前，</a:t>
            </a:r>
          </a:p>
          <a:p>
            <a:pPr algn="r">
              <a:lnSpc>
                <a:spcPts val="2880"/>
              </a:lnSpc>
            </a:pPr>
            <a:r>
              <a:rPr lang="zh-CN" altLang="en-US" sz="1800">
                <a:solidFill>
                  <a:srgbClr val="545454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需要检查当前数据表中是否已存在相同主键数据。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382220" y="3238500"/>
            <a:ext cx="3065602" cy="5022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20"/>
              </a:lnSpc>
              <a:spcBef>
                <a:spcPct val="0"/>
              </a:spcBef>
            </a:pPr>
            <a:r>
              <a:rPr lang="zh-CN" altLang="en-US" sz="28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插入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10650" y="6313951"/>
            <a:ext cx="5360153" cy="1107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80"/>
              </a:lnSpc>
            </a:pPr>
            <a:r>
              <a:rPr sz="1800">
                <a:solidFill>
                  <a:srgbClr val="545454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和更新类似，删除操作同样不是直接作用在原数据上，而是使用删除行的主键写入一行数据，</a:t>
            </a:r>
          </a:p>
          <a:p>
            <a:pPr algn="r">
              <a:lnSpc>
                <a:spcPts val="2880"/>
              </a:lnSpc>
            </a:pPr>
            <a:r>
              <a:rPr sz="1800">
                <a:solidFill>
                  <a:srgbClr val="545454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通过行头标记来标明删除动作。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763220" y="5642701"/>
            <a:ext cx="2684602" cy="5022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20"/>
              </a:lnSpc>
              <a:spcBef>
                <a:spcPct val="0"/>
              </a:spcBef>
            </a:pPr>
            <a:r>
              <a:rPr lang="zh-CN" altLang="en-US" sz="28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删除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897255" y="643890"/>
            <a:ext cx="5811520" cy="1351280"/>
            <a:chOff x="1413" y="1014"/>
            <a:chExt cx="9152" cy="2128"/>
          </a:xfrm>
        </p:grpSpPr>
        <p:sp>
          <p:nvSpPr>
            <p:cNvPr id="20" name="TextBox 20"/>
            <p:cNvSpPr txBox="1"/>
            <p:nvPr/>
          </p:nvSpPr>
          <p:spPr>
            <a:xfrm>
              <a:off x="1413" y="1014"/>
              <a:ext cx="7574" cy="1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00"/>
                </a:lnSpc>
                <a:spcBef>
                  <a:spcPct val="0"/>
                </a:spcBef>
              </a:pPr>
              <a:r>
                <a:rPr lang="zh-CN" altLang="en-US" sz="5500">
                  <a:solidFill>
                    <a:srgbClr val="000000"/>
                  </a:solidFill>
                  <a:ea typeface="HarmonyOS Sans SC Black" panose="00000A00000000000000" pitchFamily="2" charset="-122"/>
                </a:rPr>
                <a:t>读写查询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413" y="2682"/>
              <a:ext cx="9152" cy="6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>
                <a:lnSpc>
                  <a:spcPts val="2466"/>
                </a:lnSpc>
                <a:defRPr sz="1897" spc="918">
                  <a:solidFill>
                    <a:srgbClr val="000000"/>
                  </a:solidFill>
                  <a:latin typeface="Segoe Sans Display Semibold" panose="020F0502020204030204" pitchFamily="2" charset="0"/>
                </a:defRPr>
              </a:lvl1pPr>
            </a:lstStyle>
            <a:p>
              <a:r>
                <a:rPr lang="en-US">
                  <a:sym typeface="+mn-ea"/>
                </a:rPr>
                <a:t>Read,Write &amp; Queries</a:t>
              </a:r>
              <a:endParaRPr lang="en-US"/>
            </a:p>
          </p:txBody>
        </p:sp>
      </p:grpSp>
      <p:pic>
        <p:nvPicPr>
          <p:cNvPr id="28" name="Picture 2" descr="oceanbase logo">
            <a:extLst>
              <a:ext uri="{FF2B5EF4-FFF2-40B4-BE49-F238E27FC236}">
                <a16:creationId xmlns:a16="http://schemas.microsoft.com/office/drawing/2014/main" id="{8746EC30-EE0D-7020-8622-5C17CA146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/>
            </a:stretch>
          </a:blipFill>
        </p:spPr>
      </p:sp>
      <p:sp>
        <p:nvSpPr>
          <p:cNvPr id="35" name="TextBox 13"/>
          <p:cNvSpPr txBox="1"/>
          <p:nvPr/>
        </p:nvSpPr>
        <p:spPr>
          <a:xfrm>
            <a:off x="3124406" y="8829035"/>
            <a:ext cx="3074153" cy="5022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zh-CN" altLang="en-US" sz="28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聚簇索引</a:t>
            </a:r>
          </a:p>
        </p:txBody>
      </p:sp>
      <p:pic>
        <p:nvPicPr>
          <p:cNvPr id="3" name="图片 2" descr="图片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28800" y="5676900"/>
            <a:ext cx="5646420" cy="29902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 descr="图片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430000" y="5679757"/>
            <a:ext cx="4531360" cy="2987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TextBox 13"/>
          <p:cNvSpPr txBox="1"/>
          <p:nvPr>
            <p:custDataLst>
              <p:tags r:id="rId3"/>
            </p:custDataLst>
          </p:nvPr>
        </p:nvSpPr>
        <p:spPr>
          <a:xfrm>
            <a:off x="12116006" y="8829035"/>
            <a:ext cx="3074153" cy="5022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zh-CN" altLang="en-US" sz="28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非聚簇索引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97085" y="2291812"/>
            <a:ext cx="8172450" cy="20167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>
                <a:ln/>
                <a:solidFill>
                  <a:srgbClr val="447BF8"/>
                </a:solidFill>
                <a:effectLst/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查询</a:t>
            </a:r>
            <a:endParaRPr lang="en-US" altLang="zh-CN" sz="3200">
              <a:ln/>
              <a:solidFill>
                <a:srgbClr val="447BF8"/>
              </a:solidFill>
              <a:effectLst/>
              <a:latin typeface="HarmonyOS Sans SC Black" panose="00000A00000000000000" pitchFamily="2" charset="-122"/>
              <a:ea typeface="HarmonyOS Sans SC Black" panose="00000A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>
                <a:solidFill>
                  <a:schemeClr val="tx1">
                    <a:lumMod val="85000"/>
                    <a:lumOff val="1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OceanBase所有的数据表都可以视为索引聚簇表</a:t>
            </a:r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，即使是无主键堆表，在内部也会为其维护一个隐藏主键。</a:t>
            </a:r>
          </a:p>
          <a:p>
            <a:pPr>
              <a:lnSpc>
                <a:spcPct val="150000"/>
              </a:lnSpc>
            </a:pPr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为了加速重复主键查询性能，对于每个 SSTable 会由后台线程针对不同宏块判重频率来异步调度构建 Bloomfilter。</a:t>
            </a:r>
          </a:p>
        </p:txBody>
      </p:sp>
      <p:sp>
        <p:nvSpPr>
          <p:cNvPr id="8" name="左右箭头 7"/>
          <p:cNvSpPr/>
          <p:nvPr/>
        </p:nvSpPr>
        <p:spPr>
          <a:xfrm>
            <a:off x="7543800" y="7048817"/>
            <a:ext cx="3810000" cy="914400"/>
          </a:xfrm>
          <a:prstGeom prst="leftRightArrow">
            <a:avLst/>
          </a:prstGeom>
          <a:solidFill>
            <a:srgbClr val="447BF8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993783" y="6518015"/>
            <a:ext cx="31242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>
                <a:solidFill>
                  <a:srgbClr val="9DBFFF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聚簇索引的叶子节点直接存储用户信息的内存地址，</a:t>
            </a:r>
          </a:p>
          <a:p>
            <a:pPr algn="ctr"/>
            <a:endParaRPr lang="zh-CN" altLang="en-US">
              <a:solidFill>
                <a:srgbClr val="9DBFFF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algn="ctr"/>
            <a:endParaRPr lang="zh-CN" altLang="en-US">
              <a:solidFill>
                <a:srgbClr val="9DBFFF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algn="ctr"/>
            <a:endParaRPr lang="zh-CN" altLang="en-US">
              <a:solidFill>
                <a:srgbClr val="9DBFFF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algn="ctr"/>
            <a:r>
              <a:rPr lang="zh-CN" altLang="en-US">
                <a:solidFill>
                  <a:srgbClr val="9DBFFF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非聚簇索引的叶子节点上存储的并不是真正的行数据，而是主键 ID</a:t>
            </a:r>
          </a:p>
        </p:txBody>
      </p:sp>
      <p:sp>
        <p:nvSpPr>
          <p:cNvPr id="11" name="Freeform 5"/>
          <p:cNvSpPr/>
          <p:nvPr/>
        </p:nvSpPr>
        <p:spPr>
          <a:xfrm>
            <a:off x="5457825" y="5345730"/>
            <a:ext cx="1821180" cy="1709420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zh-CN" altLang="en-US" u="sng">
              <a:solidFill>
                <a:srgbClr val="447BF8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</a:endParaRPr>
          </a:p>
          <a:p>
            <a:endParaRPr lang="zh-CN" altLang="en-US" u="sng">
              <a:solidFill>
                <a:srgbClr val="447BF8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</a:endParaRPr>
          </a:p>
          <a:p>
            <a:r>
              <a:rPr lang="zh-CN" altLang="en-US" sz="32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 </a:t>
            </a:r>
            <a:r>
              <a:rPr lang="en-US" altLang="zh-CN" sz="32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 </a:t>
            </a:r>
            <a:r>
              <a:rPr lang="zh-CN" altLang="en-US" sz="32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更高效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6D2BBE5-939E-AA3A-51EB-8339BDDD0923}"/>
              </a:ext>
            </a:extLst>
          </p:cNvPr>
          <p:cNvGrpSpPr/>
          <p:nvPr/>
        </p:nvGrpSpPr>
        <p:grpSpPr>
          <a:xfrm>
            <a:off x="897255" y="643890"/>
            <a:ext cx="5811520" cy="1351280"/>
            <a:chOff x="1413" y="1014"/>
            <a:chExt cx="9152" cy="2128"/>
          </a:xfrm>
        </p:grpSpPr>
        <p:sp>
          <p:nvSpPr>
            <p:cNvPr id="12" name="TextBox 20">
              <a:extLst>
                <a:ext uri="{FF2B5EF4-FFF2-40B4-BE49-F238E27FC236}">
                  <a16:creationId xmlns:a16="http://schemas.microsoft.com/office/drawing/2014/main" id="{ADDE624C-9AF9-26D1-EFB7-D49BD51FD642}"/>
                </a:ext>
              </a:extLst>
            </p:cNvPr>
            <p:cNvSpPr txBox="1"/>
            <p:nvPr/>
          </p:nvSpPr>
          <p:spPr>
            <a:xfrm>
              <a:off x="1413" y="1014"/>
              <a:ext cx="7574" cy="1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00"/>
                </a:lnSpc>
                <a:spcBef>
                  <a:spcPct val="0"/>
                </a:spcBef>
              </a:pPr>
              <a:r>
                <a:rPr lang="zh-CN" altLang="en-US" sz="5500">
                  <a:solidFill>
                    <a:srgbClr val="000000"/>
                  </a:solidFill>
                  <a:ea typeface="HarmonyOS Sans SC Black" panose="00000A00000000000000" pitchFamily="2" charset="-122"/>
                </a:rPr>
                <a:t>读写查询</a:t>
              </a:r>
            </a:p>
          </p:txBody>
        </p:sp>
        <p:sp>
          <p:nvSpPr>
            <p:cNvPr id="13" name="TextBox 21">
              <a:extLst>
                <a:ext uri="{FF2B5EF4-FFF2-40B4-BE49-F238E27FC236}">
                  <a16:creationId xmlns:a16="http://schemas.microsoft.com/office/drawing/2014/main" id="{C7EE980A-0FDD-9C30-E5CE-972C90167494}"/>
                </a:ext>
              </a:extLst>
            </p:cNvPr>
            <p:cNvSpPr txBox="1"/>
            <p:nvPr/>
          </p:nvSpPr>
          <p:spPr>
            <a:xfrm>
              <a:off x="1413" y="2682"/>
              <a:ext cx="9152" cy="6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>
                <a:lnSpc>
                  <a:spcPts val="2466"/>
                </a:lnSpc>
                <a:defRPr sz="1897" spc="918">
                  <a:solidFill>
                    <a:srgbClr val="000000"/>
                  </a:solidFill>
                  <a:latin typeface="Segoe Sans Display Semibold" panose="020F0502020204030204" pitchFamily="2" charset="0"/>
                </a:defRPr>
              </a:lvl1pPr>
            </a:lstStyle>
            <a:p>
              <a:r>
                <a:rPr lang="en-US">
                  <a:sym typeface="+mn-ea"/>
                </a:rPr>
                <a:t>Read,Write &amp; Queries</a:t>
              </a:r>
              <a:endParaRPr lang="en-US"/>
            </a:p>
          </p:txBody>
        </p:sp>
      </p:grpSp>
      <p:pic>
        <p:nvPicPr>
          <p:cNvPr id="15" name="Picture 2" descr="oceanbase logo">
            <a:extLst>
              <a:ext uri="{FF2B5EF4-FFF2-40B4-BE49-F238E27FC236}">
                <a16:creationId xmlns:a16="http://schemas.microsoft.com/office/drawing/2014/main" id="{ACC85C37-225C-E255-49E8-669D20CE0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21539016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02307" y="2905818"/>
            <a:ext cx="5864860" cy="5864860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50000"/>
            </a:blip>
            <a:stretch>
              <a:fillRect/>
            </a:stretch>
          </a:blipFill>
        </p:spPr>
      </p:sp>
      <p:sp>
        <p:nvSpPr>
          <p:cNvPr id="11" name="文本框 10"/>
          <p:cNvSpPr txBox="1"/>
          <p:nvPr/>
        </p:nvSpPr>
        <p:spPr>
          <a:xfrm>
            <a:off x="1608962" y="3058218"/>
            <a:ext cx="1273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rgbClr val="447BF8"/>
                </a:solidFill>
                <a:effectLst/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更新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905000" y="3955756"/>
            <a:ext cx="5662167" cy="3907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latinLnBrk="1">
              <a:lnSpc>
                <a:spcPct val="150000"/>
              </a:lnSpc>
            </a:pPr>
            <a:r>
              <a:rPr lang="zh-CN" altLang="en-US" sz="2400">
                <a:latin typeface="HarmonyOS Sans SC" panose="00000500000000000000" pitchFamily="2" charset="-122"/>
                <a:ea typeface="HarmonyOS Sans SC" panose="00000500000000000000" pitchFamily="2" charset="-122"/>
              </a:rPr>
              <a:t>作为LSM-Tree数据库，OceanBase数据库的每次更新都会插入一行新数据。</a:t>
            </a:r>
          </a:p>
          <a:p>
            <a:pPr indent="457200" latinLnBrk="1">
              <a:lnSpc>
                <a:spcPct val="150000"/>
              </a:lnSpc>
            </a:pPr>
            <a:r>
              <a:rPr lang="zh-CN" altLang="en-US" sz="2400">
                <a:latin typeface="HarmonyOS Sans SC" panose="00000500000000000000" pitchFamily="2" charset="-122"/>
                <a:ea typeface="HarmonyOS Sans SC" panose="00000500000000000000" pitchFamily="2" charset="-122"/>
              </a:rPr>
              <a:t>与Clog不同，在MemTable中更新写入的数据只包含更新列的新值和对应的主键列。通过不断进行后台Compaction动作，这些增量更新会被融合在一起，从而加速用户查询。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9753323" y="2905818"/>
            <a:ext cx="6085840" cy="5864860"/>
            <a:chOff x="15054" y="3900"/>
            <a:chExt cx="9584" cy="9236"/>
          </a:xfrm>
        </p:grpSpPr>
        <p:sp>
          <p:nvSpPr>
            <p:cNvPr id="29" name="椭圆 28"/>
            <p:cNvSpPr/>
            <p:nvPr/>
          </p:nvSpPr>
          <p:spPr>
            <a:xfrm>
              <a:off x="15402" y="3900"/>
              <a:ext cx="9236" cy="9236"/>
            </a:xfrm>
            <a:prstGeom prst="ellipse">
              <a:avLst/>
            </a:prstGeom>
            <a:solidFill>
              <a:srgbClr val="CCDEFF"/>
            </a:solidFill>
            <a:ln w="762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2" name="图片 21" descr="3655784"/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6494" y="5163"/>
              <a:ext cx="6941" cy="69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>
              <p:custDataLst>
                <p:tags r:id="rId1"/>
              </p:custDataLst>
            </p:nvPr>
          </p:nvSpPr>
          <p:spPr>
            <a:xfrm>
              <a:off x="15700" y="5613"/>
              <a:ext cx="8640" cy="61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indent="457200" latinLnBrk="1">
                <a:lnSpc>
                  <a:spcPct val="150000"/>
                </a:lnSpc>
                <a:defRPr sz="2400">
                  <a:latin typeface="HarmonyOS Sans SC" panose="00000500000000000000" pitchFamily="2" charset="-122"/>
                  <a:ea typeface="HarmonyOS Sans SC" panose="00000500000000000000" pitchFamily="2" charset="-122"/>
                </a:defRPr>
              </a:lvl1pPr>
            </a:lstStyle>
            <a:p>
              <a:r>
                <a:rPr lang="zh-CN" altLang="en-US"/>
                <a:t>和更新类似，删除操作利用行头标记来标明删除动作。</a:t>
              </a:r>
            </a:p>
            <a:p>
              <a:r>
                <a:rPr lang="zh-CN" altLang="en-US"/>
                <a:t>对于过期数据，由于OceanBase支持二级分区机制，可以一级按用户分区，二级按时间分区。因此，如果要删除过期数据，可以通过drop分区的方式实现，从而有效解决了大用户扩展性的问题。</a:t>
              </a:r>
            </a:p>
          </p:txBody>
        </p:sp>
        <p:sp>
          <p:nvSpPr>
            <p:cNvPr id="31" name="文本框 30"/>
            <p:cNvSpPr txBox="1"/>
            <p:nvPr>
              <p:custDataLst>
                <p:tags r:id="rId2"/>
              </p:custDataLst>
            </p:nvPr>
          </p:nvSpPr>
          <p:spPr>
            <a:xfrm>
              <a:off x="15054" y="4140"/>
              <a:ext cx="2005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>
                  <a:solidFill>
                    <a:srgbClr val="447BF8"/>
                  </a:solidFill>
                  <a:effectLst/>
                  <a:latin typeface="HarmonyOS Sans SC Black" panose="00000A00000000000000" pitchFamily="2" charset="-122"/>
                  <a:ea typeface="HarmonyOS Sans SC Black" panose="00000A00000000000000" pitchFamily="2" charset="-122"/>
                </a:rPr>
                <a:t>删除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E4185262-D7DB-80BE-FA3A-AFAA64437C01}"/>
              </a:ext>
            </a:extLst>
          </p:cNvPr>
          <p:cNvGrpSpPr/>
          <p:nvPr/>
        </p:nvGrpSpPr>
        <p:grpSpPr>
          <a:xfrm>
            <a:off x="897255" y="643890"/>
            <a:ext cx="5811520" cy="1351280"/>
            <a:chOff x="1413" y="1014"/>
            <a:chExt cx="9152" cy="2128"/>
          </a:xfrm>
        </p:grpSpPr>
        <p:sp>
          <p:nvSpPr>
            <p:cNvPr id="4" name="TextBox 20">
              <a:extLst>
                <a:ext uri="{FF2B5EF4-FFF2-40B4-BE49-F238E27FC236}">
                  <a16:creationId xmlns:a16="http://schemas.microsoft.com/office/drawing/2014/main" id="{0EBD00D1-AD73-C220-6111-3427938BD348}"/>
                </a:ext>
              </a:extLst>
            </p:cNvPr>
            <p:cNvSpPr txBox="1"/>
            <p:nvPr/>
          </p:nvSpPr>
          <p:spPr>
            <a:xfrm>
              <a:off x="1413" y="1014"/>
              <a:ext cx="7574" cy="1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00"/>
                </a:lnSpc>
                <a:spcBef>
                  <a:spcPct val="0"/>
                </a:spcBef>
              </a:pPr>
              <a:r>
                <a:rPr lang="zh-CN" altLang="en-US" sz="5500">
                  <a:solidFill>
                    <a:srgbClr val="000000"/>
                  </a:solidFill>
                  <a:ea typeface="HarmonyOS Sans SC Black" panose="00000A00000000000000" pitchFamily="2" charset="-122"/>
                </a:rPr>
                <a:t>读写查询</a:t>
              </a:r>
            </a:p>
          </p:txBody>
        </p:sp>
        <p:sp>
          <p:nvSpPr>
            <p:cNvPr id="6" name="TextBox 21">
              <a:extLst>
                <a:ext uri="{FF2B5EF4-FFF2-40B4-BE49-F238E27FC236}">
                  <a16:creationId xmlns:a16="http://schemas.microsoft.com/office/drawing/2014/main" id="{9C4DB1E1-D363-A943-1390-76A0A27365CC}"/>
                </a:ext>
              </a:extLst>
            </p:cNvPr>
            <p:cNvSpPr txBox="1"/>
            <p:nvPr/>
          </p:nvSpPr>
          <p:spPr>
            <a:xfrm>
              <a:off x="1413" y="2682"/>
              <a:ext cx="9152" cy="6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>
                <a:lnSpc>
                  <a:spcPts val="2466"/>
                </a:lnSpc>
                <a:defRPr sz="1897" spc="918">
                  <a:solidFill>
                    <a:srgbClr val="000000"/>
                  </a:solidFill>
                  <a:latin typeface="Segoe Sans Display Semibold" panose="020F0502020204030204" pitchFamily="2" charset="0"/>
                </a:defRPr>
              </a:lvl1pPr>
            </a:lstStyle>
            <a:p>
              <a:r>
                <a:rPr lang="en-US">
                  <a:sym typeface="+mn-ea"/>
                </a:rPr>
                <a:t>Read,Write &amp; Queries</a:t>
              </a:r>
              <a:endParaRPr lang="en-US"/>
            </a:p>
          </p:txBody>
        </p:sp>
      </p:grpSp>
      <p:pic>
        <p:nvPicPr>
          <p:cNvPr id="7" name="Picture 2" descr="oceanbase logo">
            <a:extLst>
              <a:ext uri="{FF2B5EF4-FFF2-40B4-BE49-F238E27FC236}">
                <a16:creationId xmlns:a16="http://schemas.microsoft.com/office/drawing/2014/main" id="{19297D8F-EE21-5F39-3F48-D5AD75936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50000"/>
            </a:blip>
            <a:stretch>
              <a:fillRect/>
            </a:stretch>
          </a:blipFill>
        </p:spPr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219201" y="2705100"/>
            <a:ext cx="7086600" cy="2240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3200">
                <a:solidFill>
                  <a:srgbClr val="447BF8"/>
                </a:solidFill>
                <a:effectLst/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查询</a:t>
            </a:r>
          </a:p>
          <a:p>
            <a:pPr latinLnBrk="1">
              <a:lnSpc>
                <a:spcPct val="150000"/>
              </a:lnSpc>
              <a:spcAft>
                <a:spcPts val="600"/>
              </a:spcAft>
            </a:pPr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由于增量更新的策略，查询每一行数据的时候需要根据版本从新到旧遍历所有的 MemTable 以及 SSTable，需要将 MemTable 和 SSTable 的数据进行归并，才能得到最终的查询结果。</a:t>
            </a:r>
            <a:endParaRPr lang="zh-CN" altLang="en-US" sz="3200">
              <a:solidFill>
                <a:schemeClr val="tx2">
                  <a:lumMod val="60000"/>
                  <a:lumOff val="40000"/>
                </a:schemeClr>
              </a:solidFill>
              <a:effectLst/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134600" y="1410970"/>
            <a:ext cx="3728085" cy="8347710"/>
            <a:chOff x="15120" y="2222"/>
            <a:chExt cx="5871" cy="13146"/>
          </a:xfrm>
        </p:grpSpPr>
        <p:pic>
          <p:nvPicPr>
            <p:cNvPr id="9" name="图片 1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5120" y="2940"/>
              <a:ext cx="5871" cy="124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文本框 11"/>
            <p:cNvSpPr txBox="1"/>
            <p:nvPr/>
          </p:nvSpPr>
          <p:spPr>
            <a:xfrm>
              <a:off x="15417" y="2222"/>
              <a:ext cx="1859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>
                  <a:solidFill>
                    <a:srgbClr val="447BF8"/>
                  </a:solidFill>
                  <a:latin typeface="HarmonyOS Sans SC Black" panose="00000A00000000000000" pitchFamily="2" charset="-122"/>
                  <a:ea typeface="HarmonyOS Sans SC Black" panose="00000A00000000000000" pitchFamily="2" charset="-122"/>
                </a:rPr>
                <a:t>查询流程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219200" y="2331085"/>
            <a:ext cx="15808325" cy="7214235"/>
            <a:chOff x="1920" y="3671"/>
            <a:chExt cx="24895" cy="11361"/>
          </a:xfrm>
        </p:grpSpPr>
        <p:sp>
          <p:nvSpPr>
            <p:cNvPr id="13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1920" y="8620"/>
              <a:ext cx="12353" cy="6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zh-CN" altLang="en-US" sz="3200">
                  <a:solidFill>
                    <a:srgbClr val="447BF8"/>
                  </a:solidFill>
                  <a:effectLst/>
                  <a:latin typeface="HarmonyOS Sans SC Black" panose="00000A00000000000000" pitchFamily="2" charset="-122"/>
                  <a:ea typeface="HarmonyOS Sans SC Black" panose="00000A00000000000000" pitchFamily="2" charset="-122"/>
                </a:rPr>
                <a:t>查询下压</a:t>
              </a:r>
            </a:p>
            <a:p>
              <a:pPr latinLnBrk="1">
                <a:lnSpc>
                  <a:spcPct val="150000"/>
                </a:lnSpc>
                <a:spcAft>
                  <a:spcPts val="600"/>
                </a:spcAft>
              </a:pPr>
              <a:r>
                <a:rPr lang="zh-CN" altLang="en-US" sz="2000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通过实现过滤算子下压到存储层来完成优化。</a:t>
              </a:r>
            </a:p>
            <a:p>
              <a:pPr latinLnBrk="1">
                <a:lnSpc>
                  <a:spcPct val="150000"/>
                </a:lnSpc>
                <a:spcAft>
                  <a:spcPts val="600"/>
                </a:spcAft>
              </a:pPr>
              <a:r>
                <a:rPr lang="zh-CN" altLang="en-US" sz="2000" b="1"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1.算子下压：</a:t>
              </a:r>
              <a:r>
                <a:rPr lang="zh-CN" altLang="en-US" sz="2000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OceanBase数据库具备快速区分数据没有交集状态的能力。由于该区间的数据只需访问major SSTable即可获取最新最终状态，因此可以直接将过滤算子下压至这段数据。</a:t>
              </a:r>
            </a:p>
            <a:p>
              <a:pPr latinLnBrk="1">
                <a:lnSpc>
                  <a:spcPct val="150000"/>
                </a:lnSpc>
                <a:spcAft>
                  <a:spcPts val="600"/>
                </a:spcAft>
              </a:pPr>
              <a:r>
                <a:rPr lang="zh-CN" altLang="en-US" sz="2000" b="1"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2.算子过滤：</a:t>
              </a:r>
              <a:r>
                <a:rPr lang="zh-CN" altLang="en-US" sz="2000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对于每个下压的过滤表达式，OceanBase数据库进行解析并拆分成存储层能够理解的表达式树。这个树结构包含了对应列信息以及相应的过滤条件表达式。</a:t>
              </a: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14920" y="3671"/>
              <a:ext cx="11895" cy="10646"/>
              <a:chOff x="14919" y="4866"/>
              <a:chExt cx="11895" cy="10646"/>
            </a:xfrm>
          </p:grpSpPr>
          <p:sp>
            <p:nvSpPr>
              <p:cNvPr id="14" name="文本框 13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15728" y="4866"/>
                <a:ext cx="1859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>
                    <a:solidFill>
                      <a:srgbClr val="447BF8"/>
                    </a:solidFill>
                    <a:latin typeface="HarmonyOS Sans SC Black" panose="00000A00000000000000" pitchFamily="2" charset="-122"/>
                    <a:ea typeface="HarmonyOS Sans SC Black" panose="00000A00000000000000" pitchFamily="2" charset="-122"/>
                  </a:rPr>
                  <a:t>查询下压</a:t>
                </a:r>
              </a:p>
            </p:txBody>
          </p:sp>
          <p:pic>
            <p:nvPicPr>
              <p:cNvPr id="16" name="图片 1" descr="IMG_25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10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4919" y="5771"/>
                <a:ext cx="11895" cy="9741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AEA2B94-E68D-4517-3641-E30CE0889804}"/>
              </a:ext>
            </a:extLst>
          </p:cNvPr>
          <p:cNvGrpSpPr/>
          <p:nvPr/>
        </p:nvGrpSpPr>
        <p:grpSpPr>
          <a:xfrm>
            <a:off x="897255" y="643890"/>
            <a:ext cx="5811520" cy="1351280"/>
            <a:chOff x="1413" y="1014"/>
            <a:chExt cx="9152" cy="2128"/>
          </a:xfrm>
        </p:grpSpPr>
        <p:sp>
          <p:nvSpPr>
            <p:cNvPr id="17" name="TextBox 20">
              <a:extLst>
                <a:ext uri="{FF2B5EF4-FFF2-40B4-BE49-F238E27FC236}">
                  <a16:creationId xmlns:a16="http://schemas.microsoft.com/office/drawing/2014/main" id="{1B3AABC2-FBA1-D2AE-33C2-36A163360884}"/>
                </a:ext>
              </a:extLst>
            </p:cNvPr>
            <p:cNvSpPr txBox="1"/>
            <p:nvPr/>
          </p:nvSpPr>
          <p:spPr>
            <a:xfrm>
              <a:off x="1413" y="1014"/>
              <a:ext cx="7574" cy="1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00"/>
                </a:lnSpc>
                <a:spcBef>
                  <a:spcPct val="0"/>
                </a:spcBef>
              </a:pPr>
              <a:r>
                <a:rPr lang="zh-CN" altLang="en-US" sz="5500">
                  <a:solidFill>
                    <a:srgbClr val="000000"/>
                  </a:solidFill>
                  <a:ea typeface="HarmonyOS Sans SC Black" panose="00000A00000000000000" pitchFamily="2" charset="-122"/>
                </a:rPr>
                <a:t>读写查询</a:t>
              </a:r>
            </a:p>
          </p:txBody>
        </p:sp>
        <p:sp>
          <p:nvSpPr>
            <p:cNvPr id="18" name="TextBox 21">
              <a:extLst>
                <a:ext uri="{FF2B5EF4-FFF2-40B4-BE49-F238E27FC236}">
                  <a16:creationId xmlns:a16="http://schemas.microsoft.com/office/drawing/2014/main" id="{66A3C017-6F28-9B12-BC20-298A9F808ADB}"/>
                </a:ext>
              </a:extLst>
            </p:cNvPr>
            <p:cNvSpPr txBox="1"/>
            <p:nvPr/>
          </p:nvSpPr>
          <p:spPr>
            <a:xfrm>
              <a:off x="1413" y="2682"/>
              <a:ext cx="9152" cy="6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>
                <a:lnSpc>
                  <a:spcPts val="2466"/>
                </a:lnSpc>
                <a:defRPr sz="1897" spc="918">
                  <a:solidFill>
                    <a:srgbClr val="000000"/>
                  </a:solidFill>
                  <a:latin typeface="Segoe Sans Display Semibold" panose="020F0502020204030204" pitchFamily="2" charset="0"/>
                </a:defRPr>
              </a:lvl1pPr>
            </a:lstStyle>
            <a:p>
              <a:r>
                <a:rPr lang="en-US">
                  <a:sym typeface="+mn-ea"/>
                </a:rPr>
                <a:t>Read,Write &amp; Queries</a:t>
              </a:r>
              <a:endParaRPr lang="en-US"/>
            </a:p>
          </p:txBody>
        </p:sp>
      </p:grpSp>
      <p:pic>
        <p:nvPicPr>
          <p:cNvPr id="19" name="Picture 2" descr="oceanbase logo">
            <a:extLst>
              <a:ext uri="{FF2B5EF4-FFF2-40B4-BE49-F238E27FC236}">
                <a16:creationId xmlns:a16="http://schemas.microsoft.com/office/drawing/2014/main" id="{BFAAE57E-E50F-6699-1300-FD373148A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4254" y="767630"/>
            <a:ext cx="16596927" cy="8751741"/>
          </a:xfrm>
          <a:custGeom>
            <a:avLst/>
            <a:gdLst/>
            <a:ahLst/>
            <a:cxnLst/>
            <a:rect l="l" t="t" r="r" b="b"/>
            <a:pathLst>
              <a:path w="16596927" h="8751741">
                <a:moveTo>
                  <a:pt x="0" y="0"/>
                </a:moveTo>
                <a:lnTo>
                  <a:pt x="16596926" y="0"/>
                </a:lnTo>
                <a:lnTo>
                  <a:pt x="16596926" y="8751740"/>
                </a:lnTo>
                <a:lnTo>
                  <a:pt x="0" y="8751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9121" y="802497"/>
            <a:ext cx="16527192" cy="8699439"/>
          </a:xfrm>
          <a:custGeom>
            <a:avLst/>
            <a:gdLst/>
            <a:ahLst/>
            <a:cxnLst/>
            <a:rect l="l" t="t" r="r" b="b"/>
            <a:pathLst>
              <a:path w="16527192" h="8699439">
                <a:moveTo>
                  <a:pt x="0" y="0"/>
                </a:moveTo>
                <a:lnTo>
                  <a:pt x="16527192" y="0"/>
                </a:lnTo>
                <a:lnTo>
                  <a:pt x="16527192" y="8699440"/>
                </a:lnTo>
                <a:lnTo>
                  <a:pt x="0" y="86994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4" name="AutoShape 4"/>
          <p:cNvSpPr/>
          <p:nvPr/>
        </p:nvSpPr>
        <p:spPr>
          <a:xfrm>
            <a:off x="9070958" y="5541718"/>
            <a:ext cx="687303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5" name="Group 5"/>
          <p:cNvGrpSpPr/>
          <p:nvPr/>
        </p:nvGrpSpPr>
        <p:grpSpPr>
          <a:xfrm rot="1959792">
            <a:off x="12932383" y="3121857"/>
            <a:ext cx="1018142" cy="101814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4B9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209800" y="2400300"/>
            <a:ext cx="6294025" cy="5335949"/>
          </a:xfrm>
          <a:custGeom>
            <a:avLst/>
            <a:gdLst/>
            <a:ahLst/>
            <a:cxnLst/>
            <a:rect l="l" t="t" r="r" b="b"/>
            <a:pathLst>
              <a:path w="6294025" h="5335949">
                <a:moveTo>
                  <a:pt x="0" y="0"/>
                </a:moveTo>
                <a:lnTo>
                  <a:pt x="6294025" y="0"/>
                </a:lnTo>
                <a:lnTo>
                  <a:pt x="6294025" y="5335950"/>
                </a:lnTo>
                <a:lnTo>
                  <a:pt x="0" y="53359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139866" y="3310907"/>
            <a:ext cx="4721542" cy="3595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330"/>
              </a:lnSpc>
            </a:pPr>
            <a:r>
              <a:rPr lang="en-US" sz="21665" dirty="0">
                <a:solidFill>
                  <a:srgbClr val="FFFFFF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070958" y="4696189"/>
            <a:ext cx="5058742" cy="456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70"/>
              </a:lnSpc>
            </a:pPr>
            <a:r>
              <a:rPr lang="en-US" sz="2975" spc="119">
                <a:solidFill>
                  <a:srgbClr val="000000"/>
                </a:solidFill>
                <a:latin typeface="Segoe Sans Display Semibold" panose="020F0502020204030204" pitchFamily="2" charset="0"/>
              </a:rPr>
              <a:t>Data Validation</a:t>
            </a:r>
            <a:endParaRPr lang="en-US" sz="2975" spc="119" dirty="0">
              <a:solidFill>
                <a:srgbClr val="000000"/>
              </a:solidFill>
              <a:latin typeface="Segoe Sans Display Semibold" panose="020F0502020204030204" pitchFamily="2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042383" y="3109666"/>
            <a:ext cx="4809242" cy="1476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325"/>
              </a:lnSpc>
              <a:spcBef>
                <a:spcPct val="0"/>
              </a:spcBef>
            </a:pPr>
            <a:r>
              <a:rPr lang="zh-CN" altLang="en-US" sz="8805" dirty="0">
                <a:solidFill>
                  <a:srgbClr val="000000"/>
                </a:solidFill>
                <a:ea typeface="HarmonyOS Sans SC Black" panose="00000A00000000000000" pitchFamily="2" charset="-122"/>
              </a:rPr>
              <a:t>数据校验</a:t>
            </a:r>
          </a:p>
        </p:txBody>
      </p:sp>
      <p:pic>
        <p:nvPicPr>
          <p:cNvPr id="13" name="Picture 2" descr="oceanbase logo">
            <a:extLst>
              <a:ext uri="{FF2B5EF4-FFF2-40B4-BE49-F238E27FC236}">
                <a16:creationId xmlns:a16="http://schemas.microsoft.com/office/drawing/2014/main" id="{454D4F05-116D-4927-1E51-2F4350525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506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AEA2B94-E68D-4517-3641-E30CE0889804}"/>
              </a:ext>
            </a:extLst>
          </p:cNvPr>
          <p:cNvGrpSpPr/>
          <p:nvPr/>
        </p:nvGrpSpPr>
        <p:grpSpPr>
          <a:xfrm>
            <a:off x="897255" y="643890"/>
            <a:ext cx="5811520" cy="1351280"/>
            <a:chOff x="1413" y="1014"/>
            <a:chExt cx="9152" cy="2128"/>
          </a:xfrm>
        </p:grpSpPr>
        <p:sp>
          <p:nvSpPr>
            <p:cNvPr id="17" name="TextBox 20">
              <a:extLst>
                <a:ext uri="{FF2B5EF4-FFF2-40B4-BE49-F238E27FC236}">
                  <a16:creationId xmlns:a16="http://schemas.microsoft.com/office/drawing/2014/main" id="{1B3AABC2-FBA1-D2AE-33C2-36A163360884}"/>
                </a:ext>
              </a:extLst>
            </p:cNvPr>
            <p:cNvSpPr txBox="1"/>
            <p:nvPr/>
          </p:nvSpPr>
          <p:spPr>
            <a:xfrm>
              <a:off x="1413" y="1014"/>
              <a:ext cx="7574" cy="1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00"/>
                </a:lnSpc>
                <a:spcBef>
                  <a:spcPct val="0"/>
                </a:spcBef>
              </a:pPr>
              <a:r>
                <a:rPr lang="zh-CN" altLang="en-US" sz="5500" dirty="0">
                  <a:solidFill>
                    <a:srgbClr val="000000"/>
                  </a:solidFill>
                  <a:ea typeface="HarmonyOS Sans SC Black" panose="00000A00000000000000" pitchFamily="2" charset="-122"/>
                </a:rPr>
                <a:t>数据校验</a:t>
              </a:r>
            </a:p>
          </p:txBody>
        </p:sp>
        <p:sp>
          <p:nvSpPr>
            <p:cNvPr id="18" name="TextBox 21">
              <a:extLst>
                <a:ext uri="{FF2B5EF4-FFF2-40B4-BE49-F238E27FC236}">
                  <a16:creationId xmlns:a16="http://schemas.microsoft.com/office/drawing/2014/main" id="{66A3C017-6F28-9B12-BC20-298A9F808ADB}"/>
                </a:ext>
              </a:extLst>
            </p:cNvPr>
            <p:cNvSpPr txBox="1"/>
            <p:nvPr/>
          </p:nvSpPr>
          <p:spPr>
            <a:xfrm>
              <a:off x="1413" y="2682"/>
              <a:ext cx="9152" cy="4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>
                <a:lnSpc>
                  <a:spcPts val="2466"/>
                </a:lnSpc>
                <a:defRPr sz="1897" spc="918">
                  <a:solidFill>
                    <a:srgbClr val="000000"/>
                  </a:solidFill>
                  <a:latin typeface="Segoe Sans Display Semibold" panose="020F0502020204030204" pitchFamily="2" charset="0"/>
                </a:defRPr>
              </a:lvl1pPr>
            </a:lstStyle>
            <a:p>
              <a:r>
                <a:rPr lang="en-US" dirty="0">
                  <a:sym typeface="+mn-ea"/>
                </a:rPr>
                <a:t>Data Verifying</a:t>
              </a:r>
            </a:p>
          </p:txBody>
        </p:sp>
      </p:grpSp>
      <p:pic>
        <p:nvPicPr>
          <p:cNvPr id="19" name="Picture 2" descr="oceanbase logo">
            <a:extLst>
              <a:ext uri="{FF2B5EF4-FFF2-40B4-BE49-F238E27FC236}">
                <a16:creationId xmlns:a16="http://schemas.microsoft.com/office/drawing/2014/main" id="{BFAAE57E-E50F-6699-1300-FD373148A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C1067BC-F871-BC90-6347-51F93C6FA8D4}"/>
              </a:ext>
            </a:extLst>
          </p:cNvPr>
          <p:cNvSpPr txBox="1"/>
          <p:nvPr/>
        </p:nvSpPr>
        <p:spPr>
          <a:xfrm>
            <a:off x="897255" y="2296693"/>
            <a:ext cx="15132685" cy="2199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备份数据的校验主要是对数据的有效性和完整性进行校验。</a:t>
            </a:r>
            <a:endParaRPr lang="en-US" altLang="zh-CN" sz="2400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数据的</a:t>
            </a:r>
            <a:r>
              <a:rPr lang="zh-CN" altLang="en-US" sz="2400" b="1" dirty="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有效性</a:t>
            </a:r>
            <a:r>
              <a:rPr lang="zh-CN" altLang="en-US" sz="24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主要是指数据文件是否有 </a:t>
            </a:r>
            <a:r>
              <a:rPr lang="en-US" altLang="zh-CN" sz="24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bit </a:t>
            </a:r>
            <a:r>
              <a:rPr lang="zh-CN" altLang="en-US" sz="24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翻转等情况，可以通过计算 </a:t>
            </a:r>
            <a:r>
              <a:rPr lang="en-US" altLang="zh-CN" sz="24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Checksum </a:t>
            </a:r>
            <a:r>
              <a:rPr lang="zh-CN" altLang="en-US" sz="24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校验和来判断数据的有效性。</a:t>
            </a:r>
            <a:endParaRPr lang="en-US" altLang="zh-CN" sz="2400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备份数据的</a:t>
            </a:r>
            <a:r>
              <a:rPr lang="zh-CN" altLang="en-US" sz="2400" b="1" dirty="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完整性</a:t>
            </a:r>
            <a:r>
              <a:rPr lang="zh-CN" altLang="en-US" sz="24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主要是指数据文件是否有丢失。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06E8977-9ABA-6A43-DAA8-35652DEFDC38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13621" y="4983493"/>
            <a:ext cx="9860757" cy="401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79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AEA2B94-E68D-4517-3641-E30CE0889804}"/>
              </a:ext>
            </a:extLst>
          </p:cNvPr>
          <p:cNvGrpSpPr/>
          <p:nvPr/>
        </p:nvGrpSpPr>
        <p:grpSpPr>
          <a:xfrm>
            <a:off x="897255" y="643890"/>
            <a:ext cx="5811520" cy="1351280"/>
            <a:chOff x="1413" y="1014"/>
            <a:chExt cx="9152" cy="2128"/>
          </a:xfrm>
        </p:grpSpPr>
        <p:sp>
          <p:nvSpPr>
            <p:cNvPr id="17" name="TextBox 20">
              <a:extLst>
                <a:ext uri="{FF2B5EF4-FFF2-40B4-BE49-F238E27FC236}">
                  <a16:creationId xmlns:a16="http://schemas.microsoft.com/office/drawing/2014/main" id="{1B3AABC2-FBA1-D2AE-33C2-36A163360884}"/>
                </a:ext>
              </a:extLst>
            </p:cNvPr>
            <p:cNvSpPr txBox="1"/>
            <p:nvPr/>
          </p:nvSpPr>
          <p:spPr>
            <a:xfrm>
              <a:off x="1413" y="1014"/>
              <a:ext cx="7574" cy="1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00"/>
                </a:lnSpc>
                <a:spcBef>
                  <a:spcPct val="0"/>
                </a:spcBef>
              </a:pPr>
              <a:r>
                <a:rPr lang="zh-CN" altLang="en-US" sz="5500">
                  <a:solidFill>
                    <a:srgbClr val="000000"/>
                  </a:solidFill>
                  <a:ea typeface="HarmonyOS Sans SC Black" panose="00000A00000000000000" pitchFamily="2" charset="-122"/>
                </a:rPr>
                <a:t>校验方式</a:t>
              </a:r>
              <a:endParaRPr lang="zh-CN" altLang="en-US" sz="5500" dirty="0">
                <a:solidFill>
                  <a:srgbClr val="000000"/>
                </a:solidFill>
                <a:ea typeface="HarmonyOS Sans SC Black" panose="00000A00000000000000" pitchFamily="2" charset="-122"/>
              </a:endParaRPr>
            </a:p>
          </p:txBody>
        </p:sp>
        <p:sp>
          <p:nvSpPr>
            <p:cNvPr id="18" name="TextBox 21">
              <a:extLst>
                <a:ext uri="{FF2B5EF4-FFF2-40B4-BE49-F238E27FC236}">
                  <a16:creationId xmlns:a16="http://schemas.microsoft.com/office/drawing/2014/main" id="{66A3C017-6F28-9B12-BC20-298A9F808ADB}"/>
                </a:ext>
              </a:extLst>
            </p:cNvPr>
            <p:cNvSpPr txBox="1"/>
            <p:nvPr/>
          </p:nvSpPr>
          <p:spPr>
            <a:xfrm>
              <a:off x="1413" y="2682"/>
              <a:ext cx="9152" cy="4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>
                <a:lnSpc>
                  <a:spcPts val="2466"/>
                </a:lnSpc>
                <a:defRPr sz="1897" spc="918">
                  <a:solidFill>
                    <a:srgbClr val="000000"/>
                  </a:solidFill>
                  <a:latin typeface="Segoe Sans Display Semibold" panose="020F0502020204030204" pitchFamily="2" charset="0"/>
                </a:defRPr>
              </a:lvl1pPr>
            </a:lstStyle>
            <a:p>
              <a:r>
                <a:rPr lang="en-US">
                  <a:sym typeface="+mn-ea"/>
                </a:rPr>
                <a:t>Validation Method</a:t>
              </a:r>
              <a:endParaRPr lang="en-US" dirty="0">
                <a:sym typeface="+mn-ea"/>
              </a:endParaRPr>
            </a:p>
          </p:txBody>
        </p:sp>
      </p:grpSp>
      <p:pic>
        <p:nvPicPr>
          <p:cNvPr id="19" name="Picture 2" descr="oceanbase logo">
            <a:extLst>
              <a:ext uri="{FF2B5EF4-FFF2-40B4-BE49-F238E27FC236}">
                <a16:creationId xmlns:a16="http://schemas.microsoft.com/office/drawing/2014/main" id="{BFAAE57E-E50F-6699-1300-FD373148A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0EB6CC4-9985-0F01-49B4-08F5F74A622E}"/>
              </a:ext>
            </a:extLst>
          </p:cNvPr>
          <p:cNvSpPr txBox="1"/>
          <p:nvPr/>
        </p:nvSpPr>
        <p:spPr>
          <a:xfrm>
            <a:off x="2981960" y="2781300"/>
            <a:ext cx="381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物理校验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A3189D6-9C6E-6104-7DA4-42FBB7393915}"/>
              </a:ext>
            </a:extLst>
          </p:cNvPr>
          <p:cNvSpPr txBox="1"/>
          <p:nvPr/>
        </p:nvSpPr>
        <p:spPr>
          <a:xfrm>
            <a:off x="1981200" y="3585040"/>
            <a:ext cx="5811520" cy="5015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28600" algn="just">
              <a:lnSpc>
                <a:spcPct val="150000"/>
              </a:lnSpc>
            </a:pPr>
            <a:r>
              <a:rPr lang="zh-CN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在常见部署模式下，</a:t>
            </a:r>
            <a:r>
              <a:rPr lang="en-US" altLang="zh-CN" sz="2400" kern="100" dirty="0" err="1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OceanBase</a:t>
            </a:r>
            <a:r>
              <a:rPr lang="en-US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数据库的每个用户表都会存在多副本，在合并时， 所有的副本都会基于全局统一的快照版本生成一致的基线数据，利用这个特性，所有副本的数据会在合并完成时比对数据的校验和，保证完全一致。更进一步，基于用户表的索引，还会继续比对索引列的校验和，确保最后返回用户的数据不会因为程序内在问题出错。 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B800103-3FA0-9F80-36D1-357897BD41C1}"/>
              </a:ext>
            </a:extLst>
          </p:cNvPr>
          <p:cNvSpPr txBox="1"/>
          <p:nvPr/>
        </p:nvSpPr>
        <p:spPr>
          <a:xfrm>
            <a:off x="10858499" y="2781300"/>
            <a:ext cx="381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逻辑校验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432B1AC-4E07-B06D-FBF9-383F50623FB8}"/>
              </a:ext>
            </a:extLst>
          </p:cNvPr>
          <p:cNvSpPr txBox="1"/>
          <p:nvPr/>
        </p:nvSpPr>
        <p:spPr>
          <a:xfrm>
            <a:off x="9640140" y="3585040"/>
            <a:ext cx="6246717" cy="4461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数据库从数据</a:t>
            </a:r>
            <a:r>
              <a:rPr lang="zh-CN" altLang="zh-CN" sz="24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存储最小</a:t>
            </a:r>
            <a:r>
              <a:rPr lang="en-US" altLang="zh-CN" sz="24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I/O</a:t>
            </a:r>
            <a:r>
              <a:rPr lang="zh-CN" altLang="zh-CN" sz="24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粒度</a:t>
            </a:r>
            <a:r>
              <a:rPr lang="zh-CN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微块开始，在每个微块</a:t>
            </a:r>
            <a:r>
              <a:rPr lang="en-US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/</a:t>
            </a:r>
            <a:r>
              <a:rPr lang="zh-CN" altLang="zh-CN" sz="24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宏块</a:t>
            </a:r>
            <a:r>
              <a:rPr lang="en-US" altLang="zh-CN" sz="24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/</a:t>
            </a:r>
            <a:r>
              <a:rPr lang="en-US" altLang="zh-CN" sz="2400" kern="100" err="1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SSTable</a:t>
            </a:r>
            <a:r>
              <a:rPr lang="en-US" altLang="zh-CN" sz="24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/</a:t>
            </a:r>
            <a:r>
              <a:rPr lang="zh-CN" altLang="zh-CN" sz="24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分区</a:t>
            </a:r>
            <a:r>
              <a:rPr lang="zh-CN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上都记录了相应的校验和，每次数据读取时都会进行数据校验；为了防止底</a:t>
            </a:r>
            <a:r>
              <a:rPr lang="en-US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kern="100" dirty="0" err="1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OceanBase</a:t>
            </a:r>
            <a:r>
              <a:rPr lang="en-US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数据层存储硬件问题，在转储合并写入数据宏块时也会在写入后马上重新对数据进行校验；最后每个</a:t>
            </a:r>
            <a:r>
              <a:rPr lang="en-US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Server </a:t>
            </a:r>
            <a:r>
              <a:rPr lang="zh-CN" altLang="zh-CN" sz="24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后台会有定期的数据巡检线程对整体数据扫描校验，以提前发现磁盘</a:t>
            </a:r>
            <a:r>
              <a:rPr lang="zh-CN" altLang="zh-CN" sz="24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静默错误</a:t>
            </a:r>
            <a:r>
              <a:rPr lang="zh-CN" altLang="en-US" sz="24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。</a:t>
            </a:r>
            <a:endParaRPr lang="zh-CN" altLang="zh-CN" sz="2400" kern="100" dirty="0"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626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AEA2B94-E68D-4517-3641-E30CE0889804}"/>
              </a:ext>
            </a:extLst>
          </p:cNvPr>
          <p:cNvGrpSpPr/>
          <p:nvPr/>
        </p:nvGrpSpPr>
        <p:grpSpPr>
          <a:xfrm>
            <a:off x="897255" y="643890"/>
            <a:ext cx="5811520" cy="1351280"/>
            <a:chOff x="1413" y="1014"/>
            <a:chExt cx="9152" cy="2128"/>
          </a:xfrm>
        </p:grpSpPr>
        <p:sp>
          <p:nvSpPr>
            <p:cNvPr id="17" name="TextBox 20">
              <a:extLst>
                <a:ext uri="{FF2B5EF4-FFF2-40B4-BE49-F238E27FC236}">
                  <a16:creationId xmlns:a16="http://schemas.microsoft.com/office/drawing/2014/main" id="{1B3AABC2-FBA1-D2AE-33C2-36A163360884}"/>
                </a:ext>
              </a:extLst>
            </p:cNvPr>
            <p:cNvSpPr txBox="1"/>
            <p:nvPr/>
          </p:nvSpPr>
          <p:spPr>
            <a:xfrm>
              <a:off x="1413" y="1014"/>
              <a:ext cx="7574" cy="1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00"/>
                </a:lnSpc>
                <a:spcBef>
                  <a:spcPct val="0"/>
                </a:spcBef>
              </a:pPr>
              <a:r>
                <a:rPr lang="zh-CN" altLang="en-US" sz="5500">
                  <a:solidFill>
                    <a:srgbClr val="000000"/>
                  </a:solidFill>
                  <a:ea typeface="HarmonyOS Sans SC Black" panose="00000A00000000000000" pitchFamily="2" charset="-122"/>
                </a:rPr>
                <a:t>校验机制</a:t>
              </a:r>
              <a:endParaRPr lang="zh-CN" altLang="en-US" sz="5500" dirty="0">
                <a:solidFill>
                  <a:srgbClr val="000000"/>
                </a:solidFill>
                <a:ea typeface="HarmonyOS Sans SC Black" panose="00000A00000000000000" pitchFamily="2" charset="-122"/>
              </a:endParaRPr>
            </a:p>
          </p:txBody>
        </p:sp>
        <p:sp>
          <p:nvSpPr>
            <p:cNvPr id="18" name="TextBox 21">
              <a:extLst>
                <a:ext uri="{FF2B5EF4-FFF2-40B4-BE49-F238E27FC236}">
                  <a16:creationId xmlns:a16="http://schemas.microsoft.com/office/drawing/2014/main" id="{66A3C017-6F28-9B12-BC20-298A9F808ADB}"/>
                </a:ext>
              </a:extLst>
            </p:cNvPr>
            <p:cNvSpPr txBox="1"/>
            <p:nvPr/>
          </p:nvSpPr>
          <p:spPr>
            <a:xfrm>
              <a:off x="1413" y="2682"/>
              <a:ext cx="9152" cy="4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>
                <a:lnSpc>
                  <a:spcPts val="2466"/>
                </a:lnSpc>
                <a:defRPr sz="1897" spc="918">
                  <a:solidFill>
                    <a:srgbClr val="000000"/>
                  </a:solidFill>
                  <a:latin typeface="Segoe Sans Display Semibold" panose="020F0502020204030204" pitchFamily="2" charset="0"/>
                </a:defRPr>
              </a:lvl1pPr>
            </a:lstStyle>
            <a:p>
              <a:r>
                <a:rPr lang="en-US">
                  <a:sym typeface="+mn-ea"/>
                </a:rPr>
                <a:t>Validation Mechanism</a:t>
              </a:r>
              <a:endParaRPr lang="en-US" dirty="0">
                <a:sym typeface="+mn-ea"/>
              </a:endParaRPr>
            </a:p>
          </p:txBody>
        </p:sp>
      </p:grpSp>
      <p:pic>
        <p:nvPicPr>
          <p:cNvPr id="19" name="Picture 2" descr="oceanbase logo">
            <a:extLst>
              <a:ext uri="{FF2B5EF4-FFF2-40B4-BE49-F238E27FC236}">
                <a16:creationId xmlns:a16="http://schemas.microsoft.com/office/drawing/2014/main" id="{BFAAE57E-E50F-6699-1300-FD373148A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EAF3237-9B14-2776-3B15-C1944E999810}"/>
              </a:ext>
            </a:extLst>
          </p:cNvPr>
          <p:cNvSpPr txBox="1"/>
          <p:nvPr/>
        </p:nvSpPr>
        <p:spPr>
          <a:xfrm>
            <a:off x="1219200" y="2779067"/>
            <a:ext cx="7315200" cy="6533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altLang="zh-CN" sz="2400" kern="100">
                <a:solidFill>
                  <a:srgbClr val="447BF8"/>
                </a:solidFill>
                <a:effectLst/>
                <a:latin typeface="HarmonyOS Sans SC Black" panose="00000A00000000000000" pitchFamily="2" charset="-122"/>
                <a:ea typeface="HarmonyOS Sans SC Black" panose="00000A00000000000000" pitchFamily="2" charset="-122"/>
                <a:cs typeface="Times New Roman" panose="02020603050405020304" pitchFamily="18" charset="0"/>
              </a:rPr>
              <a:t>RedoLog </a:t>
            </a:r>
            <a:r>
              <a:rPr lang="zh-CN" altLang="zh-CN" sz="2400" kern="100" dirty="0">
                <a:solidFill>
                  <a:srgbClr val="447BF8"/>
                </a:solidFill>
                <a:effectLst/>
                <a:latin typeface="HarmonyOS Sans SC Black" panose="00000A00000000000000" pitchFamily="2" charset="-122"/>
                <a:ea typeface="HarmonyOS Sans SC Black" panose="00000A00000000000000" pitchFamily="2" charset="-122"/>
                <a:cs typeface="Times New Roman" panose="02020603050405020304" pitchFamily="18" charset="0"/>
              </a:rPr>
              <a:t>的校验机制 </a:t>
            </a:r>
          </a:p>
          <a:p>
            <a:pPr indent="228600" algn="just">
              <a:lnSpc>
                <a:spcPct val="150000"/>
              </a:lnSpc>
              <a:spcAft>
                <a:spcPts val="600"/>
              </a:spcAft>
            </a:pPr>
            <a:r>
              <a:rPr lang="zh-CN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在每条</a:t>
            </a:r>
            <a:r>
              <a:rPr lang="en-US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RedoLog</a:t>
            </a:r>
            <a:r>
              <a:rPr lang="en-US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的头部，记录这条日志的校验和。在做网络传输和日志回放时，都会强制对每条日志的校验和进行校验</a:t>
            </a:r>
            <a:r>
              <a:rPr lang="zh-CN" altLang="en-US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保证了三副本同步到的日志是正确且一致的，如果一条日志中的数据出现了静默错误，那么这条日志一定不会被同步到其他</a:t>
            </a:r>
            <a:r>
              <a:rPr lang="zh-CN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副本。</a:t>
            </a:r>
            <a:endParaRPr lang="en-US" altLang="zh-CN" sz="2000" kern="100"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Times New Roman" panose="02020603050405020304" pitchFamily="18" charset="0"/>
            </a:endParaRPr>
          </a:p>
          <a:p>
            <a:pPr indent="228600" algn="just">
              <a:lnSpc>
                <a:spcPct val="150000"/>
              </a:lnSpc>
              <a:spcAft>
                <a:spcPts val="600"/>
              </a:spcAft>
            </a:pPr>
            <a:endParaRPr lang="zh-CN" altLang="zh-CN" sz="2000" kern="100" dirty="0"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altLang="zh-CN" sz="2400" kern="100">
                <a:solidFill>
                  <a:srgbClr val="447BF8"/>
                </a:solidFill>
                <a:effectLst/>
                <a:latin typeface="HarmonyOS Sans SC Black" panose="00000A00000000000000" pitchFamily="2" charset="-122"/>
                <a:ea typeface="HarmonyOS Sans SC Black" panose="00000A00000000000000" pitchFamily="2" charset="-122"/>
                <a:cs typeface="Times New Roman" panose="02020603050405020304" pitchFamily="18" charset="0"/>
              </a:rPr>
              <a:t>SSTable </a:t>
            </a:r>
            <a:r>
              <a:rPr lang="zh-CN" altLang="zh-CN" sz="2400" kern="100" dirty="0">
                <a:solidFill>
                  <a:srgbClr val="447BF8"/>
                </a:solidFill>
                <a:effectLst/>
                <a:latin typeface="HarmonyOS Sans SC Black" panose="00000A00000000000000" pitchFamily="2" charset="-122"/>
                <a:ea typeface="HarmonyOS Sans SC Black" panose="00000A00000000000000" pitchFamily="2" charset="-122"/>
                <a:cs typeface="Times New Roman" panose="02020603050405020304" pitchFamily="18" charset="0"/>
              </a:rPr>
              <a:t>的校验机制 </a:t>
            </a:r>
          </a:p>
          <a:p>
            <a:pPr indent="266700" algn="just">
              <a:lnSpc>
                <a:spcPct val="150000"/>
              </a:lnSpc>
              <a:spcAft>
                <a:spcPts val="600"/>
              </a:spcAft>
            </a:pPr>
            <a:r>
              <a:rPr lang="en-US" altLang="zh-CN" sz="2000" kern="100" dirty="0" err="1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SSTable</a:t>
            </a:r>
            <a:r>
              <a:rPr lang="en-US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的数据存放在一个个宏块中，宏块的长度固定为</a:t>
            </a:r>
            <a:r>
              <a:rPr lang="en-US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2MB</a:t>
            </a:r>
            <a:r>
              <a:rPr lang="zh-CN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，在宏块的头部会记录这个宏块的校验和。宏块内部会拆分多个微块，微块长度不固定，通常为</a:t>
            </a:r>
            <a:r>
              <a:rPr lang="en-US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16KB</a:t>
            </a:r>
            <a:r>
              <a:rPr lang="zh-CN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，在微块的头部也会记录这个微块的校验和。</a:t>
            </a:r>
            <a:r>
              <a:rPr lang="en-US" altLang="zh-CN" sz="2000" kern="100" dirty="0" err="1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SSTable</a:t>
            </a:r>
            <a:r>
              <a:rPr lang="en-US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的读</a:t>
            </a:r>
            <a:r>
              <a:rPr lang="en-US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IO </a:t>
            </a:r>
            <a:r>
              <a:rPr lang="zh-CN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以微块为基本单位，写</a:t>
            </a:r>
            <a:r>
              <a:rPr lang="en-US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IO </a:t>
            </a:r>
            <a:r>
              <a:rPr lang="zh-CN" altLang="zh-CN" sz="2000" kern="100" dirty="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以宏块为基本单位。在读取微块时，会强制校验微块头的校验和，保证用户读到的微块数据是正确的</a:t>
            </a:r>
            <a:r>
              <a:rPr lang="zh-CN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。</a:t>
            </a:r>
            <a:r>
              <a:rPr lang="en-US" altLang="zh-CN" sz="2000" kern="100"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0536197-0AFA-8BF8-5BC2-6D6E9060643F}"/>
              </a:ext>
            </a:extLst>
          </p:cNvPr>
          <p:cNvSpPr txBox="1"/>
          <p:nvPr/>
        </p:nvSpPr>
        <p:spPr>
          <a:xfrm>
            <a:off x="9447689" y="2779067"/>
            <a:ext cx="7621111" cy="60721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zh-CN" sz="2400" kern="100">
                <a:solidFill>
                  <a:srgbClr val="447BF8"/>
                </a:solidFill>
                <a:effectLst/>
                <a:latin typeface="HarmonyOS Sans SC Black" panose="00000A00000000000000" pitchFamily="2" charset="-122"/>
                <a:ea typeface="HarmonyOS Sans SC Black" panose="00000A00000000000000" pitchFamily="2" charset="-122"/>
                <a:cs typeface="Times New Roman" panose="02020603050405020304" pitchFamily="18" charset="0"/>
              </a:rPr>
              <a:t>冷备机制</a:t>
            </a:r>
            <a:r>
              <a:rPr lang="zh-CN" altLang="zh-CN" sz="2400" kern="100">
                <a:effectLst/>
                <a:latin typeface="HarmonyOS Sans SC Black" panose="00000A00000000000000" pitchFamily="2" charset="-122"/>
                <a:ea typeface="HarmonyOS Sans SC Black" panose="00000A00000000000000" pitchFamily="2" charset="-122"/>
                <a:cs typeface="Times New Roman" panose="02020603050405020304" pitchFamily="18" charset="0"/>
              </a:rPr>
              <a:t> </a:t>
            </a:r>
          </a:p>
          <a:p>
            <a:pPr indent="228600" algn="just">
              <a:lnSpc>
                <a:spcPct val="150000"/>
              </a:lnSpc>
              <a:spcAft>
                <a:spcPts val="600"/>
              </a:spcAft>
            </a:pPr>
            <a:r>
              <a:rPr lang="zh-CN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在没有多副本的部署场景，或者真的多个副本同时发生了磁盘静默错误，针对这种场景，</a:t>
            </a:r>
            <a:r>
              <a:rPr lang="en-US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OceanBase </a:t>
            </a:r>
            <a:r>
              <a:rPr lang="zh-CN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数据库提供了备份恢复的功能，可以将数据备份到</a:t>
            </a:r>
            <a:r>
              <a:rPr lang="en-US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NFS</a:t>
            </a:r>
            <a:r>
              <a:rPr lang="zh-CN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OSS </a:t>
            </a:r>
            <a:r>
              <a:rPr lang="zh-CN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等外部介质，发生磁盘静默错误后，可以从外部介质将正确的数据再恢复到数据库中。</a:t>
            </a:r>
            <a:endParaRPr lang="en-US" altLang="zh-CN" sz="2000" kern="100"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Times New Roman" panose="02020603050405020304" pitchFamily="18" charset="0"/>
            </a:endParaRPr>
          </a:p>
          <a:p>
            <a:pPr indent="228600" algn="just">
              <a:lnSpc>
                <a:spcPct val="150000"/>
              </a:lnSpc>
              <a:spcAft>
                <a:spcPts val="600"/>
              </a:spcAft>
            </a:pPr>
            <a:endParaRPr lang="zh-CN" altLang="zh-CN" sz="2000" kern="100"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zh-CN" sz="2400" kern="100">
                <a:solidFill>
                  <a:srgbClr val="447BF8"/>
                </a:solidFill>
                <a:effectLst/>
                <a:latin typeface="HarmonyOS Sans SC Black" panose="00000A00000000000000" pitchFamily="2" charset="-122"/>
                <a:ea typeface="HarmonyOS Sans SC Black" panose="00000A00000000000000" pitchFamily="2" charset="-122"/>
                <a:cs typeface="Times New Roman" panose="02020603050405020304" pitchFamily="18" charset="0"/>
              </a:rPr>
              <a:t>副本间的检查点一致性校验</a:t>
            </a:r>
          </a:p>
          <a:p>
            <a:pPr indent="266700" algn="just">
              <a:lnSpc>
                <a:spcPct val="150000"/>
              </a:lnSpc>
              <a:spcAft>
                <a:spcPts val="600"/>
              </a:spcAft>
            </a:pPr>
            <a:r>
              <a:rPr lang="en-US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OceanBase</a:t>
            </a:r>
            <a:r>
              <a:rPr lang="zh-CN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会在一些特定的检查点，对多个副本之间的数据盘做一致性检查。这个检查点选在了</a:t>
            </a:r>
            <a:r>
              <a:rPr lang="en-US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OceanBase</a:t>
            </a:r>
            <a:r>
              <a:rPr lang="zh-CN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每日合并</a:t>
            </a:r>
            <a:r>
              <a:rPr lang="en-US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20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点，主要的原因是每日合并动作本身就要对大量数据做归并和重新写入，刚好可以利用这个时机做数据的一致性检查。通过这个检查，进一步在存储层确保了多个副本之间的数据一致性，提高了数据可靠性。</a:t>
            </a:r>
            <a:endParaRPr lang="zh-CN" altLang="zh-CN" sz="2000" kern="100" dirty="0"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6121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2">
            <a:extLst>
              <a:ext uri="{FF2B5EF4-FFF2-40B4-BE49-F238E27FC236}">
                <a16:creationId xmlns:a16="http://schemas.microsoft.com/office/drawing/2014/main" id="{ECB159B9-50C7-A005-D089-CD73A45DE499}"/>
              </a:ext>
            </a:extLst>
          </p:cNvPr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/>
            </a:stretch>
          </a:blipFill>
        </p:spPr>
      </p:sp>
      <p:sp>
        <p:nvSpPr>
          <p:cNvPr id="44" name="Freeform 5">
            <a:extLst>
              <a:ext uri="{FF2B5EF4-FFF2-40B4-BE49-F238E27FC236}">
                <a16:creationId xmlns:a16="http://schemas.microsoft.com/office/drawing/2014/main" id="{3B026B6A-CE50-1789-D7F4-5366A21EA2C4}"/>
              </a:ext>
            </a:extLst>
          </p:cNvPr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sp>
        <p:nvSpPr>
          <p:cNvPr id="45" name="TextBox 20">
            <a:extLst>
              <a:ext uri="{FF2B5EF4-FFF2-40B4-BE49-F238E27FC236}">
                <a16:creationId xmlns:a16="http://schemas.microsoft.com/office/drawing/2014/main" id="{D70724EA-EDE6-4404-65FC-F056FCB2CFEB}"/>
              </a:ext>
            </a:extLst>
          </p:cNvPr>
          <p:cNvSpPr txBox="1"/>
          <p:nvPr/>
        </p:nvSpPr>
        <p:spPr>
          <a:xfrm>
            <a:off x="897085" y="688489"/>
            <a:ext cx="8780316" cy="9134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700"/>
              </a:lnSpc>
              <a:spcBef>
                <a:spcPct val="0"/>
              </a:spcBef>
            </a:pPr>
            <a:r>
              <a:rPr lang="en-US" sz="550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OceanBase</a:t>
            </a:r>
            <a:r>
              <a:rPr lang="zh-CN" altLang="en-US" sz="5500">
                <a:solidFill>
                  <a:srgbClr val="000000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存储引擎总览</a:t>
            </a:r>
            <a:endParaRPr lang="en-US" sz="5500">
              <a:solidFill>
                <a:srgbClr val="000000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</a:endParaRPr>
          </a:p>
        </p:txBody>
      </p:sp>
      <p:sp>
        <p:nvSpPr>
          <p:cNvPr id="46" name="TextBox 21">
            <a:extLst>
              <a:ext uri="{FF2B5EF4-FFF2-40B4-BE49-F238E27FC236}">
                <a16:creationId xmlns:a16="http://schemas.microsoft.com/office/drawing/2014/main" id="{23ED7E88-F24A-C4AE-8EA0-6474DCEF0012}"/>
              </a:ext>
            </a:extLst>
          </p:cNvPr>
          <p:cNvSpPr txBox="1"/>
          <p:nvPr/>
        </p:nvSpPr>
        <p:spPr>
          <a:xfrm>
            <a:off x="897085" y="1703172"/>
            <a:ext cx="5811313" cy="362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6"/>
              </a:lnSpc>
            </a:pPr>
            <a:r>
              <a:rPr lang="en-US" altLang="zh-CN" sz="2000">
                <a:solidFill>
                  <a:srgbClr val="000000"/>
                </a:solidFill>
                <a:latin typeface="Segoe Sans Display Semibold" panose="020F0502020204030204" pitchFamily="2" charset="0"/>
              </a:rPr>
              <a:t>OceanBase Storage Engine Overview</a:t>
            </a:r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0344B15C-1411-27AA-2229-A68DEEA72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2324100"/>
            <a:ext cx="11125200" cy="695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oceanbase logo">
            <a:extLst>
              <a:ext uri="{FF2B5EF4-FFF2-40B4-BE49-F238E27FC236}">
                <a16:creationId xmlns:a16="http://schemas.microsoft.com/office/drawing/2014/main" id="{96074D90-AF44-C803-B1B4-C14BF7A59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61490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4B9FF">
                <a:alpha val="100000"/>
              </a:srgbClr>
            </a:gs>
            <a:gs pos="50000">
              <a:srgbClr val="FFFFFF">
                <a:alpha val="100000"/>
              </a:srgbClr>
            </a:gs>
            <a:gs pos="100000">
              <a:srgbClr val="C8DAFD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4254" y="767630"/>
            <a:ext cx="16596927" cy="8751741"/>
          </a:xfrm>
          <a:custGeom>
            <a:avLst/>
            <a:gdLst/>
            <a:ahLst/>
            <a:cxnLst/>
            <a:rect l="l" t="t" r="r" b="b"/>
            <a:pathLst>
              <a:path w="16596927" h="8751741">
                <a:moveTo>
                  <a:pt x="0" y="0"/>
                </a:moveTo>
                <a:lnTo>
                  <a:pt x="16596926" y="0"/>
                </a:lnTo>
                <a:lnTo>
                  <a:pt x="16596926" y="8751740"/>
                </a:lnTo>
                <a:lnTo>
                  <a:pt x="0" y="8751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54254" y="793780"/>
            <a:ext cx="16527192" cy="8699439"/>
          </a:xfrm>
          <a:custGeom>
            <a:avLst/>
            <a:gdLst/>
            <a:ahLst/>
            <a:cxnLst/>
            <a:rect l="l" t="t" r="r" b="b"/>
            <a:pathLst>
              <a:path w="16527192" h="8699439">
                <a:moveTo>
                  <a:pt x="0" y="0"/>
                </a:moveTo>
                <a:lnTo>
                  <a:pt x="16527192" y="0"/>
                </a:lnTo>
                <a:lnTo>
                  <a:pt x="16527192" y="8699440"/>
                </a:lnTo>
                <a:lnTo>
                  <a:pt x="0" y="86994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9070958" y="5541718"/>
            <a:ext cx="687303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 rot="1959792">
            <a:off x="12932383" y="3121857"/>
            <a:ext cx="1018142" cy="101814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4B9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8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227109" y="2405871"/>
            <a:ext cx="6294025" cy="5335949"/>
          </a:xfrm>
          <a:custGeom>
            <a:avLst/>
            <a:gdLst/>
            <a:ahLst/>
            <a:cxnLst/>
            <a:rect l="l" t="t" r="r" b="b"/>
            <a:pathLst>
              <a:path w="6294025" h="5335949">
                <a:moveTo>
                  <a:pt x="0" y="0"/>
                </a:moveTo>
                <a:lnTo>
                  <a:pt x="6294025" y="0"/>
                </a:lnTo>
                <a:lnTo>
                  <a:pt x="6294025" y="5335950"/>
                </a:lnTo>
                <a:lnTo>
                  <a:pt x="0" y="53359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143235" y="3215072"/>
            <a:ext cx="4721542" cy="3717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328"/>
              </a:lnSpc>
            </a:pPr>
            <a:r>
              <a:rPr lang="en-US" sz="21663">
                <a:solidFill>
                  <a:srgbClr val="FFFFFF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01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070958" y="4696189"/>
            <a:ext cx="5058742" cy="456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70"/>
              </a:lnSpc>
            </a:pPr>
            <a:r>
              <a:rPr lang="en-US" sz="2977" spc="119">
                <a:solidFill>
                  <a:srgbClr val="000000"/>
                </a:solidFill>
                <a:latin typeface="Segoe Sans Display Semibold" panose="020F0502020204030204" pitchFamily="2" charset="0"/>
              </a:rPr>
              <a:t>Storage Architecture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042383" y="3109666"/>
            <a:ext cx="4809242" cy="1476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326"/>
              </a:lnSpc>
              <a:spcBef>
                <a:spcPct val="0"/>
              </a:spcBef>
            </a:pPr>
            <a:r>
              <a:rPr lang="zh-CN" altLang="en-US" sz="8804">
                <a:solidFill>
                  <a:srgbClr val="000000"/>
                </a:solidFill>
                <a:ea typeface="HarmonyOS Sans SC Black" panose="00000A00000000000000" pitchFamily="2" charset="-122"/>
              </a:rPr>
              <a:t>存储架构</a:t>
            </a:r>
            <a:endParaRPr lang="en-US" sz="8804">
              <a:solidFill>
                <a:srgbClr val="000000"/>
              </a:solidFill>
              <a:ea typeface="HarmonyOS Sans SC Black" panose="00000A00000000000000" pitchFamily="2" charset="-122"/>
            </a:endParaRPr>
          </a:p>
        </p:txBody>
      </p:sp>
      <p:pic>
        <p:nvPicPr>
          <p:cNvPr id="13" name="Picture 2" descr="oceanbase logo">
            <a:extLst>
              <a:ext uri="{FF2B5EF4-FFF2-40B4-BE49-F238E27FC236}">
                <a16:creationId xmlns:a16="http://schemas.microsoft.com/office/drawing/2014/main" id="{B81B7EE6-798F-043E-D85C-23D8C931F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sp>
        <p:nvSpPr>
          <p:cNvPr id="4" name="TextBox 20">
            <a:extLst>
              <a:ext uri="{FF2B5EF4-FFF2-40B4-BE49-F238E27FC236}">
                <a16:creationId xmlns:a16="http://schemas.microsoft.com/office/drawing/2014/main" id="{E90AE898-63CB-2FC3-B9C5-BC83EC020240}"/>
              </a:ext>
            </a:extLst>
          </p:cNvPr>
          <p:cNvSpPr txBox="1"/>
          <p:nvPr/>
        </p:nvSpPr>
        <p:spPr>
          <a:xfrm>
            <a:off x="897085" y="643805"/>
            <a:ext cx="4809242" cy="955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  <a:spcBef>
                <a:spcPct val="0"/>
              </a:spcBef>
            </a:pPr>
            <a:r>
              <a:rPr lang="zh-CN" altLang="en-US" sz="5500">
                <a:solidFill>
                  <a:srgbClr val="000000"/>
                </a:solidFill>
                <a:ea typeface="HarmonyOS Sans SC Black" panose="00000A00000000000000" pitchFamily="2" charset="-122"/>
              </a:rPr>
              <a:t>存储架构</a:t>
            </a:r>
            <a:endParaRPr lang="en-US" sz="5500">
              <a:solidFill>
                <a:srgbClr val="000000"/>
              </a:solidFill>
              <a:ea typeface="HarmonyOS Sans SC Black" panose="00000A00000000000000" pitchFamily="2" charset="-122"/>
            </a:endParaRPr>
          </a:p>
        </p:txBody>
      </p:sp>
      <p:sp>
        <p:nvSpPr>
          <p:cNvPr id="6" name="TextBox 21">
            <a:extLst>
              <a:ext uri="{FF2B5EF4-FFF2-40B4-BE49-F238E27FC236}">
                <a16:creationId xmlns:a16="http://schemas.microsoft.com/office/drawing/2014/main" id="{33F42582-19E5-9BB9-4A38-65E3470249E4}"/>
              </a:ext>
            </a:extLst>
          </p:cNvPr>
          <p:cNvSpPr txBox="1"/>
          <p:nvPr/>
        </p:nvSpPr>
        <p:spPr>
          <a:xfrm>
            <a:off x="897085" y="1703172"/>
            <a:ext cx="5811313" cy="292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66"/>
              </a:lnSpc>
            </a:pPr>
            <a:r>
              <a:rPr lang="en-US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STORAGE ARCHITECTURE</a:t>
            </a:r>
          </a:p>
        </p:txBody>
      </p:sp>
      <p:pic>
        <p:nvPicPr>
          <p:cNvPr id="32" name="Picture 2" descr="oceanbase logo">
            <a:extLst>
              <a:ext uri="{FF2B5EF4-FFF2-40B4-BE49-F238E27FC236}">
                <a16:creationId xmlns:a16="http://schemas.microsoft.com/office/drawing/2014/main" id="{BE28EA83-9D75-B049-8301-BD3824BCE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D81292C-C7B5-F72A-8CFF-0E40A5B503D0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8F9F8"/>
              </a:clrFrom>
              <a:clrTo>
                <a:srgbClr val="F8F9F8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93653" y="2638942"/>
            <a:ext cx="12300694" cy="538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38966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sp>
        <p:nvSpPr>
          <p:cNvPr id="4" name="TextBox 20">
            <a:extLst>
              <a:ext uri="{FF2B5EF4-FFF2-40B4-BE49-F238E27FC236}">
                <a16:creationId xmlns:a16="http://schemas.microsoft.com/office/drawing/2014/main" id="{E90AE898-63CB-2FC3-B9C5-BC83EC020240}"/>
              </a:ext>
            </a:extLst>
          </p:cNvPr>
          <p:cNvSpPr txBox="1"/>
          <p:nvPr/>
        </p:nvSpPr>
        <p:spPr>
          <a:xfrm>
            <a:off x="897085" y="643805"/>
            <a:ext cx="4809242" cy="955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  <a:spcBef>
                <a:spcPct val="0"/>
              </a:spcBef>
            </a:pPr>
            <a:r>
              <a:rPr lang="zh-CN" altLang="en-US" sz="5500">
                <a:solidFill>
                  <a:srgbClr val="000000"/>
                </a:solidFill>
                <a:ea typeface="HarmonyOS Sans SC Black" panose="00000A00000000000000" pitchFamily="2" charset="-122"/>
              </a:rPr>
              <a:t>静态基线数据</a:t>
            </a:r>
            <a:endParaRPr lang="en-US" sz="5500">
              <a:solidFill>
                <a:srgbClr val="000000"/>
              </a:solidFill>
              <a:ea typeface="HarmonyOS Sans SC Black" panose="00000A00000000000000" pitchFamily="2" charset="-122"/>
            </a:endParaRPr>
          </a:p>
        </p:txBody>
      </p:sp>
      <p:sp>
        <p:nvSpPr>
          <p:cNvPr id="6" name="TextBox 21">
            <a:extLst>
              <a:ext uri="{FF2B5EF4-FFF2-40B4-BE49-F238E27FC236}">
                <a16:creationId xmlns:a16="http://schemas.microsoft.com/office/drawing/2014/main" id="{33F42582-19E5-9BB9-4A38-65E3470249E4}"/>
              </a:ext>
            </a:extLst>
          </p:cNvPr>
          <p:cNvSpPr txBox="1"/>
          <p:nvPr/>
        </p:nvSpPr>
        <p:spPr>
          <a:xfrm>
            <a:off x="897085" y="1703172"/>
            <a:ext cx="5811313" cy="292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66"/>
              </a:lnSpc>
            </a:pPr>
            <a:r>
              <a:rPr lang="en-US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SSTABLE</a:t>
            </a:r>
          </a:p>
        </p:txBody>
      </p:sp>
      <p:pic>
        <p:nvPicPr>
          <p:cNvPr id="32" name="Picture 2" descr="oceanbase logo">
            <a:extLst>
              <a:ext uri="{FF2B5EF4-FFF2-40B4-BE49-F238E27FC236}">
                <a16:creationId xmlns:a16="http://schemas.microsoft.com/office/drawing/2014/main" id="{BE28EA83-9D75-B049-8301-BD3824BCE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Image">
            <a:extLst>
              <a:ext uri="{FF2B5EF4-FFF2-40B4-BE49-F238E27FC236}">
                <a16:creationId xmlns:a16="http://schemas.microsoft.com/office/drawing/2014/main" id="{084539B3-BB18-DD8B-3A07-38883C4272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" t="2055" r="1730" b="3145"/>
          <a:stretch/>
        </p:blipFill>
        <p:spPr bwMode="auto">
          <a:xfrm>
            <a:off x="800430" y="2628900"/>
            <a:ext cx="9313716" cy="5742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1E4492C-FD01-9F4E-69A9-DA2515F7677C}"/>
              </a:ext>
            </a:extLst>
          </p:cNvPr>
          <p:cNvSpPr txBox="1"/>
          <p:nvPr/>
        </p:nvSpPr>
        <p:spPr>
          <a:xfrm>
            <a:off x="10629570" y="2628900"/>
            <a:ext cx="6895770" cy="6102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  <a:spcAft>
                <a:spcPts val="1200"/>
              </a:spcAft>
            </a:pPr>
            <a:r>
              <a:rPr lang="zh-CN" altLang="en-US" sz="2800" b="1" kern="100">
                <a:solidFill>
                  <a:srgbClr val="447BF8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宏块</a:t>
            </a:r>
            <a:endParaRPr lang="en-US" altLang="zh-CN" sz="2800" b="1" kern="100">
              <a:solidFill>
                <a:srgbClr val="447BF8"/>
              </a:solidFill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Times New Roman" panose="02020603050405020304" pitchFamily="18" charset="0"/>
            </a:endParaRPr>
          </a:p>
          <a:p>
            <a:pPr indent="304800" algn="just">
              <a:lnSpc>
                <a:spcPct val="125000"/>
              </a:lnSpc>
              <a:spcAft>
                <a:spcPts val="600"/>
              </a:spcAft>
            </a:pPr>
            <a:r>
              <a:rPr lang="zh-CN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为了平衡写和读的性能，</a:t>
            </a:r>
            <a:r>
              <a:rPr lang="en-US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SSTable</a:t>
            </a:r>
            <a:r>
              <a:rPr lang="zh-CN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内部按数据大小划分为宏块和微块。</a:t>
            </a:r>
            <a:r>
              <a:rPr lang="en-US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SSTable </a:t>
            </a:r>
            <a:r>
              <a:rPr lang="zh-CN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以宏块为单位组织数据，是大小为</a:t>
            </a:r>
            <a:r>
              <a:rPr lang="en-US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2M</a:t>
            </a:r>
            <a:r>
              <a:rPr lang="zh-CN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的定长数据块。在</a:t>
            </a:r>
            <a:r>
              <a:rPr lang="en-US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OceanBase</a:t>
            </a:r>
            <a:r>
              <a:rPr lang="zh-CN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中，宏块具有合并和分裂的能力。当由于数据删除导致相邻宏块中的所有行可以在一个宏块中容纳时，相邻的多个宏块会被合并成一个宏块。相反，当宏块内的插入和更新操作导致空间不足，需要将数据存放到多个宏块时，宏块就会进行分裂。</a:t>
            </a:r>
            <a:endParaRPr lang="en-US" altLang="zh-CN" sz="1800" kern="100"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Times New Roman" panose="02020603050405020304" pitchFamily="18" charset="0"/>
            </a:endParaRPr>
          </a:p>
          <a:p>
            <a:pPr indent="304800" algn="just">
              <a:lnSpc>
                <a:spcPct val="125000"/>
              </a:lnSpc>
              <a:spcAft>
                <a:spcPts val="600"/>
              </a:spcAft>
            </a:pPr>
            <a:endParaRPr lang="en-US" altLang="zh-CN" kern="100">
              <a:latin typeface="HarmonyOS Sans SC" panose="00000500000000000000" pitchFamily="2" charset="-122"/>
              <a:ea typeface="HarmonyOS Sans SC" panose="00000500000000000000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spcAft>
                <a:spcPts val="1200"/>
              </a:spcAft>
            </a:pPr>
            <a:r>
              <a:rPr lang="zh-CN" altLang="en-US" sz="2800" b="1" kern="100">
                <a:solidFill>
                  <a:srgbClr val="447BF8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微块</a:t>
            </a:r>
            <a:endParaRPr lang="zh-CN" altLang="zh-CN" sz="2800" b="1" kern="100">
              <a:solidFill>
                <a:srgbClr val="447BF8"/>
              </a:solidFill>
              <a:effectLst/>
              <a:latin typeface="HarmonyOS Sans SC" panose="00000500000000000000" pitchFamily="2" charset="-122"/>
              <a:ea typeface="HarmonyOS Sans SC" panose="00000500000000000000" pitchFamily="2" charset="-122"/>
              <a:cs typeface="Times New Roman" panose="02020603050405020304" pitchFamily="18" charset="0"/>
            </a:endParaRPr>
          </a:p>
          <a:p>
            <a:pPr indent="304800" algn="just">
              <a:lnSpc>
                <a:spcPct val="125000"/>
              </a:lnSpc>
              <a:spcAft>
                <a:spcPts val="600"/>
              </a:spcAft>
            </a:pPr>
            <a:r>
              <a:rPr lang="zh-CN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为了避免读一行要加载一个宏块的问题，宏块内部又划分出很多个大小为</a:t>
            </a:r>
            <a:r>
              <a:rPr lang="en-US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 16K</a:t>
            </a:r>
            <a:r>
              <a:rPr lang="zh-CN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（压缩前的大小）的微块。微块是数据读取</a:t>
            </a:r>
            <a:r>
              <a:rPr lang="en-US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I/O</a:t>
            </a:r>
            <a:r>
              <a:rPr lang="zh-CN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的基本单位，为变长数据块，内部数据可以按行存储或列式编码存储。微块大小的选择影响压缩率和一次读</a:t>
            </a:r>
            <a:r>
              <a:rPr lang="en-US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IO</a:t>
            </a:r>
            <a:r>
              <a:rPr lang="zh-CN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的代价，</a:t>
            </a:r>
            <a:r>
              <a:rPr lang="en-US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OceanBase</a:t>
            </a:r>
            <a:r>
              <a:rPr lang="zh-CN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默认微块大小为</a:t>
            </a:r>
            <a:r>
              <a:rPr lang="en-US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16KB</a:t>
            </a:r>
            <a:r>
              <a:rPr lang="zh-CN" altLang="zh-CN" sz="1800" kern="100">
                <a:effectLst/>
                <a:latin typeface="HarmonyOS Sans SC" panose="00000500000000000000" pitchFamily="2" charset="-122"/>
                <a:ea typeface="HarmonyOS Sans SC" panose="00000500000000000000" pitchFamily="2" charset="-122"/>
                <a:cs typeface="Times New Roman" panose="02020603050405020304" pitchFamily="18" charset="0"/>
              </a:rPr>
              <a:t>，适用于大多数场景。这种设计在压缩存储成本的同时，有效平衡了磁盘空间管理的问题。</a:t>
            </a:r>
          </a:p>
        </p:txBody>
      </p:sp>
    </p:spTree>
    <p:extLst>
      <p:ext uri="{BB962C8B-B14F-4D97-AF65-F5344CB8AC3E}">
        <p14:creationId xmlns:p14="http://schemas.microsoft.com/office/powerpoint/2010/main" val="60624661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sp>
        <p:nvSpPr>
          <p:cNvPr id="4" name="TextBox 20">
            <a:extLst>
              <a:ext uri="{FF2B5EF4-FFF2-40B4-BE49-F238E27FC236}">
                <a16:creationId xmlns:a16="http://schemas.microsoft.com/office/drawing/2014/main" id="{E90AE898-63CB-2FC3-B9C5-BC83EC020240}"/>
              </a:ext>
            </a:extLst>
          </p:cNvPr>
          <p:cNvSpPr txBox="1"/>
          <p:nvPr/>
        </p:nvSpPr>
        <p:spPr>
          <a:xfrm>
            <a:off x="897085" y="643805"/>
            <a:ext cx="4809242" cy="955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  <a:spcBef>
                <a:spcPct val="0"/>
              </a:spcBef>
            </a:pPr>
            <a:r>
              <a:rPr lang="zh-CN" altLang="en-US" sz="5500">
                <a:solidFill>
                  <a:srgbClr val="000000"/>
                </a:solidFill>
                <a:ea typeface="HarmonyOS Sans SC Black" panose="00000A00000000000000" pitchFamily="2" charset="-122"/>
              </a:rPr>
              <a:t>动态增量数据</a:t>
            </a:r>
            <a:endParaRPr lang="en-US" sz="5500">
              <a:solidFill>
                <a:srgbClr val="000000"/>
              </a:solidFill>
              <a:ea typeface="HarmonyOS Sans SC Black" panose="00000A00000000000000" pitchFamily="2" charset="-122"/>
            </a:endParaRPr>
          </a:p>
        </p:txBody>
      </p:sp>
      <p:sp>
        <p:nvSpPr>
          <p:cNvPr id="6" name="TextBox 21">
            <a:extLst>
              <a:ext uri="{FF2B5EF4-FFF2-40B4-BE49-F238E27FC236}">
                <a16:creationId xmlns:a16="http://schemas.microsoft.com/office/drawing/2014/main" id="{33F42582-19E5-9BB9-4A38-65E3470249E4}"/>
              </a:ext>
            </a:extLst>
          </p:cNvPr>
          <p:cNvSpPr txBox="1"/>
          <p:nvPr/>
        </p:nvSpPr>
        <p:spPr>
          <a:xfrm>
            <a:off x="897085" y="1703172"/>
            <a:ext cx="5811313" cy="292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66"/>
              </a:lnSpc>
            </a:pPr>
            <a:r>
              <a:rPr lang="en-US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MEMTABLE</a:t>
            </a:r>
          </a:p>
        </p:txBody>
      </p:sp>
      <p:pic>
        <p:nvPicPr>
          <p:cNvPr id="32" name="Picture 2" descr="oceanbase logo">
            <a:extLst>
              <a:ext uri="{FF2B5EF4-FFF2-40B4-BE49-F238E27FC236}">
                <a16:creationId xmlns:a16="http://schemas.microsoft.com/office/drawing/2014/main" id="{BE28EA83-9D75-B049-8301-BD3824BCE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BDA3ED53-FC1A-5C33-890A-712FB5BBAFC3}"/>
              </a:ext>
            </a:extLst>
          </p:cNvPr>
          <p:cNvGrpSpPr/>
          <p:nvPr/>
        </p:nvGrpSpPr>
        <p:grpSpPr>
          <a:xfrm>
            <a:off x="290728" y="2530739"/>
            <a:ext cx="10325099" cy="6053089"/>
            <a:chOff x="290728" y="2530739"/>
            <a:chExt cx="10325099" cy="605308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AC63A454-F229-8130-76C1-901B66FBC8F3}"/>
                </a:ext>
              </a:extLst>
            </p:cNvPr>
            <p:cNvSpPr/>
            <p:nvPr/>
          </p:nvSpPr>
          <p:spPr>
            <a:xfrm>
              <a:off x="576477" y="6849943"/>
              <a:ext cx="9710523" cy="1493957"/>
            </a:xfrm>
            <a:prstGeom prst="rect">
              <a:avLst/>
            </a:prstGeom>
            <a:solidFill>
              <a:srgbClr val="FFFFFF"/>
            </a:solidFill>
            <a:ln w="762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459C31B5-FE32-0368-3338-FD076A99AA9F}"/>
                </a:ext>
              </a:extLst>
            </p:cNvPr>
            <p:cNvSpPr/>
            <p:nvPr/>
          </p:nvSpPr>
          <p:spPr>
            <a:xfrm>
              <a:off x="576477" y="3009900"/>
              <a:ext cx="9710523" cy="3581400"/>
            </a:xfrm>
            <a:prstGeom prst="rect">
              <a:avLst/>
            </a:prstGeom>
            <a:solidFill>
              <a:srgbClr val="FFFFFF"/>
            </a:solidFill>
            <a:ln w="762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7410" name="Picture 2" descr="Image">
              <a:extLst>
                <a:ext uri="{FF2B5EF4-FFF2-40B4-BE49-F238E27FC236}">
                  <a16:creationId xmlns:a16="http://schemas.microsoft.com/office/drawing/2014/main" id="{8AD5A6F4-83B2-4529-0AA3-C6A4A1E1D1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728" y="2530739"/>
              <a:ext cx="10325099" cy="60530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14161621-8EFB-EBB3-3CAD-529AC13A0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993779"/>
              </p:ext>
            </p:extLst>
          </p:nvPr>
        </p:nvGraphicFramePr>
        <p:xfrm>
          <a:off x="10960101" y="3467100"/>
          <a:ext cx="6946899" cy="4541000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3710931324"/>
                    </a:ext>
                  </a:extLst>
                </a:gridCol>
                <a:gridCol w="2589212">
                  <a:extLst>
                    <a:ext uri="{9D8B030D-6E8A-4147-A177-3AD203B41FA5}">
                      <a16:colId xmlns:a16="http://schemas.microsoft.com/office/drawing/2014/main" val="458934001"/>
                    </a:ext>
                  </a:extLst>
                </a:gridCol>
                <a:gridCol w="2605087">
                  <a:extLst>
                    <a:ext uri="{9D8B030D-6E8A-4147-A177-3AD203B41FA5}">
                      <a16:colId xmlns:a16="http://schemas.microsoft.com/office/drawing/2014/main" val="2944922449"/>
                    </a:ext>
                  </a:extLst>
                </a:gridCol>
              </a:tblGrid>
              <a:tr h="112711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altLang="en-US" sz="21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Times New Roman" panose="02020603050405020304" pitchFamily="18" charset="0"/>
                        </a:rPr>
                        <a:t>数据结构</a:t>
                      </a:r>
                      <a:endParaRPr lang="zh-CN" sz="2100" kern="10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altLang="en-US" sz="18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优点</a:t>
                      </a:r>
                      <a:endParaRPr lang="zh-CN" sz="2100" kern="10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altLang="en-US" sz="1800" kern="10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缺点</a:t>
                      </a:r>
                      <a:endParaRPr lang="zh-CN" sz="2100" kern="10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893218771"/>
                  </a:ext>
                </a:extLst>
              </a:tr>
              <a:tr h="1578384">
                <a:tc>
                  <a:txBody>
                    <a:bodyPr/>
                    <a:lstStyle/>
                    <a:p>
                      <a:pPr marL="0" indent="127000" algn="ctr" defTabSz="914400" rtl="0" eaLnBrk="1" latinLnBrk="0" hangingPunct="1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en-US" sz="1800" b="1" kern="100">
                          <a:solidFill>
                            <a:srgbClr val="447BF8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HashTable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0" indent="127000" algn="ctr" defTabSz="914400" rtl="0" eaLnBrk="1" latinLnBrk="0" hangingPunct="1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altLang="en-US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检查冲突时</a:t>
                      </a:r>
                      <a:endParaRPr lang="en-US" altLang="zh-CN" sz="1800" b="0" kern="100">
                        <a:solidFill>
                          <a:schemeClr val="tx1"/>
                        </a:solidFill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+mn-cs"/>
                      </a:endParaRPr>
                    </a:p>
                    <a:p>
                      <a:pPr marL="0" indent="127000" algn="ctr" defTabSz="914400" rtl="0" eaLnBrk="1" latinLnBrk="0" hangingPunct="1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altLang="en-US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比 </a:t>
                      </a:r>
                      <a:r>
                        <a:rPr lang="en-US" altLang="zh-CN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BTree </a:t>
                      </a:r>
                      <a:r>
                        <a:rPr lang="zh-CN" altLang="en-US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快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0" indent="127000" algn="ctr" defTabSz="914400" rtl="0" eaLnBrk="1" latinLnBrk="0" hangingPunct="1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altLang="en-US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不适合对范围查询</a:t>
                      </a:r>
                      <a:endParaRPr lang="en-US" altLang="zh-CN" sz="1800" b="0" kern="100">
                        <a:solidFill>
                          <a:schemeClr val="tx1"/>
                        </a:solidFill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+mn-cs"/>
                      </a:endParaRPr>
                    </a:p>
                    <a:p>
                      <a:pPr marL="0" indent="127000" algn="ctr" defTabSz="914400" rtl="0" eaLnBrk="1" latinLnBrk="0" hangingPunct="1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altLang="en-US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使用 </a:t>
                      </a:r>
                      <a:r>
                        <a:rPr lang="en-US" altLang="zh-CN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HashTable</a:t>
                      </a:r>
                      <a:endParaRPr lang="zh-CN" altLang="en-US" sz="1800" b="0" kern="100">
                        <a:solidFill>
                          <a:schemeClr val="tx1"/>
                        </a:solidFill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  <a:cs typeface="+mn-cs"/>
                      </a:endParaRP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875304484"/>
                  </a:ext>
                </a:extLst>
              </a:tr>
              <a:tr h="1835506">
                <a:tc>
                  <a:txBody>
                    <a:bodyPr/>
                    <a:lstStyle/>
                    <a:p>
                      <a:pPr marL="0" indent="127000" algn="ctr" defTabSz="914400" rtl="0" eaLnBrk="1" latinLnBrk="0" hangingPunct="1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en-US" sz="1800" b="1" kern="100">
                          <a:solidFill>
                            <a:srgbClr val="447BF8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BTree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0" indent="127000" algn="ctr" defTabSz="914400" rtl="0" eaLnBrk="1" latinLnBrk="0" hangingPunct="1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altLang="en-US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范围查找时，由于 </a:t>
                      </a:r>
                      <a:r>
                        <a:rPr lang="en-US" altLang="zh-CN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BTree </a:t>
                      </a:r>
                      <a:r>
                        <a:rPr lang="zh-CN" altLang="en-US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中的数据都是有序的，因此只需要搜索局部的数据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pPr marL="0" indent="127000" algn="ctr" defTabSz="914400" rtl="0" eaLnBrk="1" latinLnBrk="0" hangingPunct="1">
                        <a:lnSpc>
                          <a:spcPct val="125000"/>
                        </a:lnSpc>
                        <a:spcAft>
                          <a:spcPts val="250"/>
                        </a:spcAft>
                      </a:pPr>
                      <a:r>
                        <a:rPr lang="zh-CN" altLang="en-US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单行的查找需要进行大量的主键比较，理论上性能比 </a:t>
                      </a:r>
                      <a:r>
                        <a:rPr lang="en-US" altLang="zh-CN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HashTable </a:t>
                      </a:r>
                      <a:r>
                        <a:rPr lang="zh-CN" altLang="en-US" sz="1800" b="0" kern="100">
                          <a:solidFill>
                            <a:schemeClr val="tx1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  <a:cs typeface="+mn-cs"/>
                        </a:rPr>
                        <a:t>慢很多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464522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595702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4254" y="767630"/>
            <a:ext cx="16596927" cy="8751741"/>
          </a:xfrm>
          <a:custGeom>
            <a:avLst/>
            <a:gdLst/>
            <a:ahLst/>
            <a:cxnLst/>
            <a:rect l="l" t="t" r="r" b="b"/>
            <a:pathLst>
              <a:path w="16596927" h="8751741">
                <a:moveTo>
                  <a:pt x="0" y="0"/>
                </a:moveTo>
                <a:lnTo>
                  <a:pt x="16596926" y="0"/>
                </a:lnTo>
                <a:lnTo>
                  <a:pt x="16596926" y="8751740"/>
                </a:lnTo>
                <a:lnTo>
                  <a:pt x="0" y="87517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54254" y="793780"/>
            <a:ext cx="16527192" cy="8699439"/>
          </a:xfrm>
          <a:custGeom>
            <a:avLst/>
            <a:gdLst/>
            <a:ahLst/>
            <a:cxnLst/>
            <a:rect l="l" t="t" r="r" b="b"/>
            <a:pathLst>
              <a:path w="16527192" h="8699439">
                <a:moveTo>
                  <a:pt x="0" y="0"/>
                </a:moveTo>
                <a:lnTo>
                  <a:pt x="16527192" y="0"/>
                </a:lnTo>
                <a:lnTo>
                  <a:pt x="16527192" y="8699440"/>
                </a:lnTo>
                <a:lnTo>
                  <a:pt x="0" y="86994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9070958" y="5541718"/>
            <a:ext cx="687303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 rot="1959792">
            <a:off x="12932383" y="3121857"/>
            <a:ext cx="1018142" cy="101814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4B9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8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227109" y="2405871"/>
            <a:ext cx="6294025" cy="5335949"/>
          </a:xfrm>
          <a:custGeom>
            <a:avLst/>
            <a:gdLst/>
            <a:ahLst/>
            <a:cxnLst/>
            <a:rect l="l" t="t" r="r" b="b"/>
            <a:pathLst>
              <a:path w="6294025" h="5335949">
                <a:moveTo>
                  <a:pt x="0" y="0"/>
                </a:moveTo>
                <a:lnTo>
                  <a:pt x="6294025" y="0"/>
                </a:lnTo>
                <a:lnTo>
                  <a:pt x="6294025" y="5335950"/>
                </a:lnTo>
                <a:lnTo>
                  <a:pt x="0" y="53359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143235" y="3215072"/>
            <a:ext cx="4721542" cy="3717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328"/>
              </a:lnSpc>
            </a:pPr>
            <a:r>
              <a:rPr lang="en-US" sz="21663">
                <a:solidFill>
                  <a:srgbClr val="FFFFFF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070958" y="4696189"/>
            <a:ext cx="6550042" cy="4561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70"/>
              </a:lnSpc>
            </a:pPr>
            <a:r>
              <a:rPr lang="en-US" sz="2977" spc="119">
                <a:solidFill>
                  <a:srgbClr val="000000"/>
                </a:solidFill>
                <a:latin typeface="Segoe Sans Display Semibold" panose="020F0502020204030204" pitchFamily="2" charset="0"/>
              </a:rPr>
              <a:t>M</a:t>
            </a:r>
            <a:r>
              <a:rPr lang="en-US" altLang="zh-CN" sz="2977" spc="119">
                <a:solidFill>
                  <a:srgbClr val="000000"/>
                </a:solidFill>
                <a:latin typeface="Segoe Sans Display Semibold" panose="020F0502020204030204" pitchFamily="2" charset="0"/>
              </a:rPr>
              <a:t>inor</a:t>
            </a:r>
            <a:r>
              <a:rPr lang="en-US" sz="2977" spc="119">
                <a:solidFill>
                  <a:srgbClr val="000000"/>
                </a:solidFill>
                <a:latin typeface="Segoe Sans Display Semibold" panose="020F0502020204030204" pitchFamily="2" charset="0"/>
              </a:rPr>
              <a:t> &amp; Major Compaction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042383" y="3109666"/>
            <a:ext cx="4809242" cy="1476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326"/>
              </a:lnSpc>
              <a:spcBef>
                <a:spcPct val="0"/>
              </a:spcBef>
            </a:pPr>
            <a:r>
              <a:rPr lang="zh-CN" altLang="en-US" sz="8804">
                <a:solidFill>
                  <a:srgbClr val="000000"/>
                </a:solidFill>
                <a:ea typeface="HarmonyOS Sans SC Black" panose="00000A00000000000000" pitchFamily="2" charset="-122"/>
              </a:rPr>
              <a:t>转储合并</a:t>
            </a:r>
            <a:endParaRPr lang="en-US" sz="8804">
              <a:solidFill>
                <a:srgbClr val="000000"/>
              </a:solidFill>
              <a:ea typeface="HarmonyOS Sans SC Black" panose="00000A00000000000000" pitchFamily="2" charset="-122"/>
            </a:endParaRPr>
          </a:p>
        </p:txBody>
      </p:sp>
      <p:pic>
        <p:nvPicPr>
          <p:cNvPr id="12" name="Picture 2" descr="oceanbase logo">
            <a:extLst>
              <a:ext uri="{FF2B5EF4-FFF2-40B4-BE49-F238E27FC236}">
                <a16:creationId xmlns:a16="http://schemas.microsoft.com/office/drawing/2014/main" id="{9CFE31E9-AC6D-A2FE-5820-2AB28B050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658854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BE9D113E-37C5-0EC8-7BC3-520A31828BA4}"/>
              </a:ext>
            </a:extLst>
          </p:cNvPr>
          <p:cNvGrpSpPr/>
          <p:nvPr/>
        </p:nvGrpSpPr>
        <p:grpSpPr>
          <a:xfrm>
            <a:off x="762000" y="3390900"/>
            <a:ext cx="9532832" cy="3987538"/>
            <a:chOff x="3200400" y="1599372"/>
            <a:chExt cx="11693012" cy="4915728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CDFE0938-FB17-E793-83EA-B7F4EE82BD9C}"/>
                </a:ext>
              </a:extLst>
            </p:cNvPr>
            <p:cNvSpPr/>
            <p:nvPr/>
          </p:nvSpPr>
          <p:spPr>
            <a:xfrm>
              <a:off x="3200400" y="1599372"/>
              <a:ext cx="11693012" cy="4915728"/>
            </a:xfrm>
            <a:prstGeom prst="roundRect">
              <a:avLst>
                <a:gd name="adj" fmla="val 9691"/>
              </a:avLst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D520B588-2717-FBFF-0CB6-8786B78FDA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6" r="5995"/>
            <a:stretch/>
          </p:blipFill>
          <p:spPr bwMode="auto">
            <a:xfrm>
              <a:off x="3625365" y="1888792"/>
              <a:ext cx="10896600" cy="4354656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4" name="TextBox 20">
            <a:extLst>
              <a:ext uri="{FF2B5EF4-FFF2-40B4-BE49-F238E27FC236}">
                <a16:creationId xmlns:a16="http://schemas.microsoft.com/office/drawing/2014/main" id="{E90AE898-63CB-2FC3-B9C5-BC83EC020240}"/>
              </a:ext>
            </a:extLst>
          </p:cNvPr>
          <p:cNvSpPr txBox="1"/>
          <p:nvPr/>
        </p:nvSpPr>
        <p:spPr>
          <a:xfrm>
            <a:off x="897085" y="643805"/>
            <a:ext cx="4809242" cy="955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  <a:spcBef>
                <a:spcPct val="0"/>
              </a:spcBef>
            </a:pPr>
            <a:r>
              <a:rPr lang="zh-CN" altLang="en-US" sz="5500">
                <a:solidFill>
                  <a:srgbClr val="000000"/>
                </a:solidFill>
                <a:ea typeface="HarmonyOS Sans SC Black" panose="00000A00000000000000" pitchFamily="2" charset="-122"/>
              </a:rPr>
              <a:t>转储</a:t>
            </a:r>
            <a:endParaRPr lang="en-US" sz="5500">
              <a:solidFill>
                <a:srgbClr val="000000"/>
              </a:solidFill>
              <a:ea typeface="HarmonyOS Sans SC Black" panose="00000A00000000000000" pitchFamily="2" charset="-122"/>
            </a:endParaRPr>
          </a:p>
        </p:txBody>
      </p:sp>
      <p:sp>
        <p:nvSpPr>
          <p:cNvPr id="6" name="TextBox 21">
            <a:extLst>
              <a:ext uri="{FF2B5EF4-FFF2-40B4-BE49-F238E27FC236}">
                <a16:creationId xmlns:a16="http://schemas.microsoft.com/office/drawing/2014/main" id="{33F42582-19E5-9BB9-4A38-65E3470249E4}"/>
              </a:ext>
            </a:extLst>
          </p:cNvPr>
          <p:cNvSpPr txBox="1"/>
          <p:nvPr/>
        </p:nvSpPr>
        <p:spPr>
          <a:xfrm>
            <a:off x="897085" y="1703172"/>
            <a:ext cx="5811313" cy="292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66"/>
              </a:lnSpc>
            </a:pPr>
            <a:r>
              <a:rPr lang="en-US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M</a:t>
            </a:r>
            <a:r>
              <a:rPr lang="en-US" altLang="zh-CN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inor Compaction</a:t>
            </a:r>
            <a:endParaRPr lang="en-US" sz="1897" spc="918">
              <a:solidFill>
                <a:srgbClr val="000000"/>
              </a:solidFill>
              <a:latin typeface="Segoe Sans Display Semibold" panose="020F0502020204030204" pitchFamily="2" charset="0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D06C62F-7C06-E690-D24F-C3A5985CE1BB}"/>
              </a:ext>
            </a:extLst>
          </p:cNvPr>
          <p:cNvGrpSpPr/>
          <p:nvPr/>
        </p:nvGrpSpPr>
        <p:grpSpPr>
          <a:xfrm>
            <a:off x="10877120" y="3496091"/>
            <a:ext cx="6648880" cy="3962826"/>
            <a:chOff x="11062752" y="3924300"/>
            <a:chExt cx="6648880" cy="3962826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FB2CEB7A-C8DC-8940-C9F4-651B319DDD4F}"/>
                </a:ext>
              </a:extLst>
            </p:cNvPr>
            <p:cNvSpPr txBox="1"/>
            <p:nvPr/>
          </p:nvSpPr>
          <p:spPr>
            <a:xfrm>
              <a:off x="11062752" y="4533900"/>
              <a:ext cx="6648880" cy="33532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L0 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层内部称为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 Mini SSTable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。对于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 L0 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层提供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 server 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级配置参数来设置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 L0 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层内部分层数和每层最大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 SSTable 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个数。其中分为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level-0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到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level-n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层，当某一层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SSTable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达到上限时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compaction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为一个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SSTable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写入下一层。当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level-max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写满时做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L0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层到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L1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整体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compaction</a:t>
              </a:r>
              <a:r>
                <a:rPr lang="zh-CN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  <a:cs typeface="Times New Roman" panose="02020603050405020304" pitchFamily="18" charset="0"/>
                </a:rPr>
                <a:t>释放空间。</a:t>
              </a:r>
              <a:endParaRPr lang="zh-CN" altLang="en-US" sz="2400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14" name="TextBox 17">
              <a:extLst>
                <a:ext uri="{FF2B5EF4-FFF2-40B4-BE49-F238E27FC236}">
                  <a16:creationId xmlns:a16="http://schemas.microsoft.com/office/drawing/2014/main" id="{F79E54F9-9764-E270-2FEF-18628E9888DF}"/>
                </a:ext>
              </a:extLst>
            </p:cNvPr>
            <p:cNvSpPr txBox="1"/>
            <p:nvPr/>
          </p:nvSpPr>
          <p:spPr>
            <a:xfrm>
              <a:off x="11169220" y="3924300"/>
              <a:ext cx="1981200" cy="46307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latinLnBrk="1">
                <a:lnSpc>
                  <a:spcPts val="3919"/>
                </a:lnSpc>
                <a:spcBef>
                  <a:spcPct val="0"/>
                </a:spcBef>
              </a:pPr>
              <a:r>
                <a:rPr lang="en-US" altLang="zh-CN" sz="2799" b="1">
                  <a:solidFill>
                    <a:srgbClr val="447BF8"/>
                  </a:solidFill>
                  <a:latin typeface="HarmonyOS Sans SC Black" panose="00000A00000000000000" pitchFamily="2" charset="-122"/>
                  <a:ea typeface="HarmonyOS Sans SC Black" panose="00000A00000000000000" pitchFamily="2" charset="-122"/>
                </a:rPr>
                <a:t>L0</a:t>
              </a:r>
              <a:r>
                <a:rPr lang="zh-CN" altLang="en-US" sz="2799" b="1">
                  <a:solidFill>
                    <a:srgbClr val="447BF8"/>
                  </a:solidFill>
                  <a:latin typeface="HarmonyOS Sans SC Black" panose="00000A00000000000000" pitchFamily="2" charset="-122"/>
                  <a:ea typeface="HarmonyOS Sans SC Black" panose="00000A00000000000000" pitchFamily="2" charset="-122"/>
                </a:rPr>
                <a:t>层</a:t>
              </a:r>
              <a:endParaRPr lang="en-US" sz="2799" b="1" dirty="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91655DD-1E25-0D9E-AAD0-1369FECADF38}"/>
              </a:ext>
            </a:extLst>
          </p:cNvPr>
          <p:cNvGrpSpPr/>
          <p:nvPr/>
        </p:nvGrpSpPr>
        <p:grpSpPr>
          <a:xfrm>
            <a:off x="10877120" y="3496091"/>
            <a:ext cx="6648880" cy="3408828"/>
            <a:chOff x="11062752" y="3924300"/>
            <a:chExt cx="6648880" cy="3408828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94842C7-D646-87B2-CBB1-7BBEA40F6AE9}"/>
                </a:ext>
              </a:extLst>
            </p:cNvPr>
            <p:cNvSpPr txBox="1"/>
            <p:nvPr/>
          </p:nvSpPr>
          <p:spPr>
            <a:xfrm>
              <a:off x="11062752" y="4533900"/>
              <a:ext cx="6648880" cy="27992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L1 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层内部称为 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Minor SSTable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。每当 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L0 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层 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Mini SSTable 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达到 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compaction 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阈值后，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L1 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层 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Minor SSTable 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开始参与和 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L0 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层的 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compaction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。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OceanBase 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数据库内部提供写放大系数设置，来提升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compaction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效率。 </a:t>
              </a:r>
              <a:endParaRPr lang="zh-CN" altLang="en-US" sz="2400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C63A1B-DFAC-17F8-2655-72D2576B728F}"/>
                </a:ext>
              </a:extLst>
            </p:cNvPr>
            <p:cNvSpPr txBox="1"/>
            <p:nvPr/>
          </p:nvSpPr>
          <p:spPr>
            <a:xfrm>
              <a:off x="11169220" y="3924300"/>
              <a:ext cx="1981200" cy="46307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latinLnBrk="1">
                <a:lnSpc>
                  <a:spcPts val="3919"/>
                </a:lnSpc>
                <a:spcBef>
                  <a:spcPct val="0"/>
                </a:spcBef>
              </a:pPr>
              <a:r>
                <a:rPr lang="en-US" altLang="zh-CN" sz="2799" b="1">
                  <a:solidFill>
                    <a:srgbClr val="447BF8"/>
                  </a:solidFill>
                  <a:latin typeface="HarmonyOS Sans SC Black" panose="00000A00000000000000" pitchFamily="2" charset="-122"/>
                  <a:ea typeface="HarmonyOS Sans SC Black" panose="00000A00000000000000" pitchFamily="2" charset="-122"/>
                </a:rPr>
                <a:t>L1</a:t>
              </a:r>
              <a:r>
                <a:rPr lang="zh-CN" altLang="en-US" sz="2799" b="1">
                  <a:solidFill>
                    <a:srgbClr val="447BF8"/>
                  </a:solidFill>
                  <a:latin typeface="HarmonyOS Sans SC Black" panose="00000A00000000000000" pitchFamily="2" charset="-122"/>
                  <a:ea typeface="HarmonyOS Sans SC Black" panose="00000A00000000000000" pitchFamily="2" charset="-122"/>
                </a:rPr>
                <a:t>层</a:t>
              </a:r>
              <a:endParaRPr lang="en-US" sz="2799" b="1" dirty="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094AB08-2CBF-38A4-020A-FCBABC3C5464}"/>
              </a:ext>
            </a:extLst>
          </p:cNvPr>
          <p:cNvGrpSpPr/>
          <p:nvPr/>
        </p:nvGrpSpPr>
        <p:grpSpPr>
          <a:xfrm>
            <a:off x="10877120" y="3496091"/>
            <a:ext cx="6302424" cy="2854830"/>
            <a:chOff x="11062752" y="3924300"/>
            <a:chExt cx="6302424" cy="2854830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2DD4EF98-4622-39D6-A8A9-5FBB6524745D}"/>
                </a:ext>
              </a:extLst>
            </p:cNvPr>
            <p:cNvSpPr txBox="1"/>
            <p:nvPr/>
          </p:nvSpPr>
          <p:spPr>
            <a:xfrm>
              <a:off x="11062752" y="4533900"/>
              <a:ext cx="6302424" cy="22452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L2 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层内部称为基线 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Major SSTable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。为保持多副本间基线数据完全一致，日常转储过程中 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Major SSTable 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仍保持只读，不发生实际 </a:t>
              </a:r>
              <a:r>
                <a:rPr lang="en-US" altLang="zh-CN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compaction </a:t>
              </a:r>
              <a:r>
                <a:rPr lang="zh-CN" altLang="en-US" sz="2400">
                  <a:effectLst/>
                  <a:latin typeface="HarmonyOS Sans SC" panose="00000500000000000000" pitchFamily="2" charset="-122"/>
                  <a:ea typeface="HarmonyOS Sans SC" panose="00000500000000000000" pitchFamily="2" charset="-122"/>
                </a:rPr>
                <a:t>动作。</a:t>
              </a:r>
              <a:endParaRPr lang="zh-CN" altLang="en-US" sz="2400">
                <a:latin typeface="HarmonyOS Sans SC" panose="00000500000000000000" pitchFamily="2" charset="-122"/>
                <a:ea typeface="HarmonyOS Sans SC" panose="00000500000000000000" pitchFamily="2" charset="-122"/>
              </a:endParaRPr>
            </a:p>
          </p:txBody>
        </p:sp>
        <p:sp>
          <p:nvSpPr>
            <p:cNvPr id="24" name="TextBox 17">
              <a:extLst>
                <a:ext uri="{FF2B5EF4-FFF2-40B4-BE49-F238E27FC236}">
                  <a16:creationId xmlns:a16="http://schemas.microsoft.com/office/drawing/2014/main" id="{8C64FCAF-B328-68D5-13F8-5D957AB03268}"/>
                </a:ext>
              </a:extLst>
            </p:cNvPr>
            <p:cNvSpPr txBox="1"/>
            <p:nvPr/>
          </p:nvSpPr>
          <p:spPr>
            <a:xfrm>
              <a:off x="11169220" y="3924300"/>
              <a:ext cx="1981200" cy="46307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latinLnBrk="1">
                <a:lnSpc>
                  <a:spcPts val="3919"/>
                </a:lnSpc>
                <a:spcBef>
                  <a:spcPct val="0"/>
                </a:spcBef>
              </a:pPr>
              <a:r>
                <a:rPr lang="en-US" altLang="zh-CN" sz="2799" b="1">
                  <a:solidFill>
                    <a:srgbClr val="447BF8"/>
                  </a:solidFill>
                  <a:latin typeface="HarmonyOS Sans SC Black" panose="00000A00000000000000" pitchFamily="2" charset="-122"/>
                  <a:ea typeface="HarmonyOS Sans SC Black" panose="00000A00000000000000" pitchFamily="2" charset="-122"/>
                </a:rPr>
                <a:t>L2</a:t>
              </a:r>
              <a:r>
                <a:rPr lang="zh-CN" altLang="en-US" sz="2799" b="1">
                  <a:solidFill>
                    <a:srgbClr val="447BF8"/>
                  </a:solidFill>
                  <a:latin typeface="HarmonyOS Sans SC Black" panose="00000A00000000000000" pitchFamily="2" charset="-122"/>
                  <a:ea typeface="HarmonyOS Sans SC Black" panose="00000A00000000000000" pitchFamily="2" charset="-122"/>
                </a:rPr>
                <a:t>层</a:t>
              </a:r>
              <a:endParaRPr lang="en-US" sz="2799" b="1" dirty="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CFD5B62-8AFC-B3D5-CA61-68C3C2A34B67}"/>
              </a:ext>
            </a:extLst>
          </p:cNvPr>
          <p:cNvGrpSpPr/>
          <p:nvPr/>
        </p:nvGrpSpPr>
        <p:grpSpPr>
          <a:xfrm>
            <a:off x="2628900" y="2315204"/>
            <a:ext cx="13030200" cy="6934200"/>
            <a:chOff x="2171700" y="2247900"/>
            <a:chExt cx="13030200" cy="6934200"/>
          </a:xfrm>
        </p:grpSpPr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91296416-2ACC-C94A-368F-5E80A4DD8BFA}"/>
                </a:ext>
              </a:extLst>
            </p:cNvPr>
            <p:cNvSpPr/>
            <p:nvPr/>
          </p:nvSpPr>
          <p:spPr>
            <a:xfrm>
              <a:off x="2171700" y="2247900"/>
              <a:ext cx="13030200" cy="6934200"/>
            </a:xfrm>
            <a:prstGeom prst="roundRect">
              <a:avLst>
                <a:gd name="adj" fmla="val 8242"/>
              </a:avLst>
            </a:prstGeom>
            <a:gradFill>
              <a:gsLst>
                <a:gs pos="0">
                  <a:srgbClr val="FFFFFF">
                    <a:alpha val="78824"/>
                  </a:srgbClr>
                </a:gs>
                <a:gs pos="96000">
                  <a:srgbClr val="9DBFFF">
                    <a:alpha val="30000"/>
                  </a:srgbClr>
                </a:gs>
              </a:gsLst>
              <a:lin ang="5400000" scaled="1"/>
            </a:gradFill>
            <a:ln w="76200">
              <a:noFill/>
            </a:ln>
            <a:effectLst>
              <a:outerShdw blurRad="50800" dist="50800" dir="5400000" sx="1000" sy="10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AEF0A441-36A0-1487-7FF9-5DC77BD9C5AA}"/>
                </a:ext>
              </a:extLst>
            </p:cNvPr>
            <p:cNvGrpSpPr/>
            <p:nvPr/>
          </p:nvGrpSpPr>
          <p:grpSpPr>
            <a:xfrm>
              <a:off x="2748807" y="2470173"/>
              <a:ext cx="11550599" cy="6253020"/>
              <a:chOff x="2748807" y="2470173"/>
              <a:chExt cx="11550599" cy="6253020"/>
            </a:xfrm>
          </p:grpSpPr>
          <p:pic>
            <p:nvPicPr>
              <p:cNvPr id="29" name="图片 28">
                <a:extLst>
                  <a:ext uri="{FF2B5EF4-FFF2-40B4-BE49-F238E27FC236}">
                    <a16:creationId xmlns:a16="http://schemas.microsoft.com/office/drawing/2014/main" id="{E4DD4BA6-448B-0CEF-1719-63D1F3D244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3074193" y="3558773"/>
                <a:ext cx="11225213" cy="5164420"/>
              </a:xfrm>
              <a:prstGeom prst="rect">
                <a:avLst/>
              </a:prstGeom>
            </p:spPr>
          </p:pic>
          <p:sp>
            <p:nvSpPr>
              <p:cNvPr id="30" name="TextBox 20">
                <a:extLst>
                  <a:ext uri="{FF2B5EF4-FFF2-40B4-BE49-F238E27FC236}">
                    <a16:creationId xmlns:a16="http://schemas.microsoft.com/office/drawing/2014/main" id="{FF61518F-15C0-BA8C-8EDC-3A5A77B39664}"/>
                  </a:ext>
                </a:extLst>
              </p:cNvPr>
              <p:cNvSpPr txBox="1"/>
              <p:nvPr/>
            </p:nvSpPr>
            <p:spPr>
              <a:xfrm>
                <a:off x="2748807" y="2470173"/>
                <a:ext cx="4038600" cy="86632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7700"/>
                  </a:lnSpc>
                  <a:spcBef>
                    <a:spcPct val="0"/>
                  </a:spcBef>
                </a:pPr>
                <a:r>
                  <a:rPr lang="en-US" altLang="zh-CN" sz="4000">
                    <a:solidFill>
                      <a:srgbClr val="447BF8"/>
                    </a:solidFill>
                    <a:latin typeface="HarmonyOS Sans SC Black" panose="00000A00000000000000" pitchFamily="2" charset="-122"/>
                    <a:ea typeface="HarmonyOS Sans SC Black" panose="00000A00000000000000" pitchFamily="2" charset="-122"/>
                  </a:rPr>
                  <a:t>L0</a:t>
                </a:r>
                <a:r>
                  <a:rPr lang="zh-CN" altLang="en-US" sz="4000">
                    <a:solidFill>
                      <a:srgbClr val="447BF8"/>
                    </a:solidFill>
                    <a:latin typeface="HarmonyOS Sans SC Black" panose="00000A00000000000000" pitchFamily="2" charset="-122"/>
                    <a:ea typeface="HarmonyOS Sans SC Black" panose="00000A00000000000000" pitchFamily="2" charset="-122"/>
                  </a:rPr>
                  <a:t>层具体操作</a:t>
                </a:r>
                <a:endParaRPr lang="en-US" sz="4000">
                  <a:solidFill>
                    <a:srgbClr val="447BF8"/>
                  </a:solidFill>
                  <a:latin typeface="HarmonyOS Sans SC Black" panose="00000A00000000000000" pitchFamily="2" charset="-122"/>
                  <a:ea typeface="HarmonyOS Sans SC Black" panose="00000A00000000000000" pitchFamily="2" charset="-122"/>
                </a:endParaRPr>
              </a:p>
            </p:txBody>
          </p:sp>
        </p:grpSp>
      </p:grpSp>
      <p:pic>
        <p:nvPicPr>
          <p:cNvPr id="32" name="Picture 2" descr="oceanbase logo">
            <a:extLst>
              <a:ext uri="{FF2B5EF4-FFF2-40B4-BE49-F238E27FC236}">
                <a16:creationId xmlns:a16="http://schemas.microsoft.com/office/drawing/2014/main" id="{BE28EA83-9D75-B049-8301-BD3824BCE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435723" y="6842620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19894" y="-2372419"/>
            <a:ext cx="6037606" cy="5278237"/>
          </a:xfrm>
          <a:custGeom>
            <a:avLst/>
            <a:gdLst/>
            <a:ahLst/>
            <a:cxnLst/>
            <a:rect l="l" t="t" r="r" b="b"/>
            <a:pathLst>
              <a:path w="6037606" h="5278237">
                <a:moveTo>
                  <a:pt x="0" y="0"/>
                </a:moveTo>
                <a:lnTo>
                  <a:pt x="6037606" y="0"/>
                </a:lnTo>
                <a:lnTo>
                  <a:pt x="6037606" y="5278237"/>
                </a:lnTo>
                <a:lnTo>
                  <a:pt x="0" y="52782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655EF94-8BC7-CA06-8484-3E8FBB344929}"/>
              </a:ext>
            </a:extLst>
          </p:cNvPr>
          <p:cNvSpPr txBox="1"/>
          <p:nvPr/>
        </p:nvSpPr>
        <p:spPr>
          <a:xfrm>
            <a:off x="4077955" y="1624124"/>
            <a:ext cx="10132090" cy="16912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与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数据转储相比，合并通常是一项耗时较长、较为繁重的操作。在最佳实践中，通常期望每天只执行一次合并操作，并将其安排在业务低峰期进行。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       </a:t>
            </a:r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24" name="AutoShape 3">
            <a:extLst>
              <a:ext uri="{FF2B5EF4-FFF2-40B4-BE49-F238E27FC236}">
                <a16:creationId xmlns:a16="http://schemas.microsoft.com/office/drawing/2014/main" id="{9AD58454-53BF-4626-4D03-6B02E0E8E722}"/>
              </a:ext>
            </a:extLst>
          </p:cNvPr>
          <p:cNvSpPr/>
          <p:nvPr/>
        </p:nvSpPr>
        <p:spPr>
          <a:xfrm>
            <a:off x="1219200" y="5672075"/>
            <a:ext cx="5351602" cy="0"/>
          </a:xfrm>
          <a:prstGeom prst="line">
            <a:avLst/>
          </a:prstGeom>
          <a:ln w="9525" cap="flat">
            <a:solidFill>
              <a:srgbClr val="49494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AutoShape 4">
            <a:extLst>
              <a:ext uri="{FF2B5EF4-FFF2-40B4-BE49-F238E27FC236}">
                <a16:creationId xmlns:a16="http://schemas.microsoft.com/office/drawing/2014/main" id="{5928A508-D6FD-831E-2969-A5F81BED3796}"/>
              </a:ext>
            </a:extLst>
          </p:cNvPr>
          <p:cNvSpPr/>
          <p:nvPr/>
        </p:nvSpPr>
        <p:spPr>
          <a:xfrm>
            <a:off x="11717198" y="5672075"/>
            <a:ext cx="5351602" cy="0"/>
          </a:xfrm>
          <a:prstGeom prst="line">
            <a:avLst/>
          </a:prstGeom>
          <a:ln w="9525" cap="flat">
            <a:solidFill>
              <a:srgbClr val="49494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id="{2EAED65A-3A78-C52A-4D71-809C71905220}"/>
              </a:ext>
            </a:extLst>
          </p:cNvPr>
          <p:cNvSpPr/>
          <p:nvPr/>
        </p:nvSpPr>
        <p:spPr>
          <a:xfrm>
            <a:off x="7086600" y="3695637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27" name="Freeform 7">
            <a:extLst>
              <a:ext uri="{FF2B5EF4-FFF2-40B4-BE49-F238E27FC236}">
                <a16:creationId xmlns:a16="http://schemas.microsoft.com/office/drawing/2014/main" id="{DDF71F05-A27B-7B21-F58A-F022115D3593}"/>
              </a:ext>
            </a:extLst>
          </p:cNvPr>
          <p:cNvSpPr/>
          <p:nvPr/>
        </p:nvSpPr>
        <p:spPr>
          <a:xfrm>
            <a:off x="8717652" y="5165947"/>
            <a:ext cx="852697" cy="1231331"/>
          </a:xfrm>
          <a:custGeom>
            <a:avLst/>
            <a:gdLst/>
            <a:ahLst/>
            <a:cxnLst/>
            <a:rect l="l" t="t" r="r" b="b"/>
            <a:pathLst>
              <a:path w="852697" h="1231331">
                <a:moveTo>
                  <a:pt x="0" y="0"/>
                </a:moveTo>
                <a:lnTo>
                  <a:pt x="852696" y="0"/>
                </a:lnTo>
                <a:lnTo>
                  <a:pt x="852696" y="1231331"/>
                </a:lnTo>
                <a:lnTo>
                  <a:pt x="0" y="12313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D720C1ED-84FD-EE97-484D-DE7CEA341960}"/>
              </a:ext>
            </a:extLst>
          </p:cNvPr>
          <p:cNvSpPr txBox="1"/>
          <p:nvPr/>
        </p:nvSpPr>
        <p:spPr>
          <a:xfrm rot="-1941311">
            <a:off x="7822627" y="4215822"/>
            <a:ext cx="907113" cy="451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Segoe Sans Display Semibold" panose="020F0502020204030204" pitchFamily="2" charset="0"/>
              </a:rPr>
              <a:t>1</a:t>
            </a:r>
          </a:p>
        </p:txBody>
      </p:sp>
      <p:sp>
        <p:nvSpPr>
          <p:cNvPr id="29" name="TextBox 9">
            <a:extLst>
              <a:ext uri="{FF2B5EF4-FFF2-40B4-BE49-F238E27FC236}">
                <a16:creationId xmlns:a16="http://schemas.microsoft.com/office/drawing/2014/main" id="{177614C4-9EDB-9711-80C0-41551142DEF0}"/>
              </a:ext>
            </a:extLst>
          </p:cNvPr>
          <p:cNvSpPr txBox="1"/>
          <p:nvPr/>
        </p:nvSpPr>
        <p:spPr>
          <a:xfrm rot="-7516773">
            <a:off x="7370570" y="6324310"/>
            <a:ext cx="885495" cy="451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Segoe Sans Display Semibold" panose="020F0502020204030204" pitchFamily="2" charset="0"/>
              </a:rPr>
              <a:t>4</a:t>
            </a:r>
          </a:p>
        </p:txBody>
      </p:sp>
      <p:sp>
        <p:nvSpPr>
          <p:cNvPr id="30" name="TextBox 10">
            <a:extLst>
              <a:ext uri="{FF2B5EF4-FFF2-40B4-BE49-F238E27FC236}">
                <a16:creationId xmlns:a16="http://schemas.microsoft.com/office/drawing/2014/main" id="{EF47724A-5D5B-8807-74C5-80927758F3B4}"/>
              </a:ext>
            </a:extLst>
          </p:cNvPr>
          <p:cNvSpPr txBox="1"/>
          <p:nvPr/>
        </p:nvSpPr>
        <p:spPr>
          <a:xfrm rot="3500197">
            <a:off x="10054104" y="4712835"/>
            <a:ext cx="823845" cy="451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Segoe Sans Display Semibold" panose="020F0502020204030204" pitchFamily="2" charset="0"/>
              </a:rPr>
              <a:t>2</a:t>
            </a:r>
          </a:p>
        </p:txBody>
      </p:sp>
      <p:sp>
        <p:nvSpPr>
          <p:cNvPr id="31" name="TextBox 11">
            <a:extLst>
              <a:ext uri="{FF2B5EF4-FFF2-40B4-BE49-F238E27FC236}">
                <a16:creationId xmlns:a16="http://schemas.microsoft.com/office/drawing/2014/main" id="{1F7DA043-06A5-B908-084A-3EF1643D9813}"/>
              </a:ext>
            </a:extLst>
          </p:cNvPr>
          <p:cNvSpPr txBox="1"/>
          <p:nvPr/>
        </p:nvSpPr>
        <p:spPr>
          <a:xfrm rot="8900667">
            <a:off x="9537522" y="6828950"/>
            <a:ext cx="865464" cy="451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Segoe Sans Display Semibold" panose="020F0502020204030204" pitchFamily="2" charset="0"/>
              </a:rPr>
              <a:t>3</a:t>
            </a:r>
          </a:p>
        </p:txBody>
      </p:sp>
      <p:sp>
        <p:nvSpPr>
          <p:cNvPr id="32" name="TextBox 12">
            <a:extLst>
              <a:ext uri="{FF2B5EF4-FFF2-40B4-BE49-F238E27FC236}">
                <a16:creationId xmlns:a16="http://schemas.microsoft.com/office/drawing/2014/main" id="{3A3CBA8D-47C6-C7BB-3C65-2D78F462C051}"/>
              </a:ext>
            </a:extLst>
          </p:cNvPr>
          <p:cNvSpPr txBox="1"/>
          <p:nvPr/>
        </p:nvSpPr>
        <p:spPr>
          <a:xfrm>
            <a:off x="11708647" y="4166393"/>
            <a:ext cx="5360153" cy="1085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zh-CN" altLang="en-US" sz="20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对于某些 DDL 操作（如加减列），需要将所有数据重写一遍，而渐进合并将这种数据重写分散到多次每日合并中，使得 DDL 变更更加平滑。</a:t>
            </a:r>
            <a:endParaRPr lang="en-US" sz="2000" dirty="0">
              <a:solidFill>
                <a:srgbClr val="545454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3" name="TextBox 13">
            <a:extLst>
              <a:ext uri="{FF2B5EF4-FFF2-40B4-BE49-F238E27FC236}">
                <a16:creationId xmlns:a16="http://schemas.microsoft.com/office/drawing/2014/main" id="{802EAC60-F838-069D-8218-0885EED27D95}"/>
              </a:ext>
            </a:extLst>
          </p:cNvPr>
          <p:cNvSpPr txBox="1"/>
          <p:nvPr/>
        </p:nvSpPr>
        <p:spPr>
          <a:xfrm>
            <a:off x="11708646" y="3543300"/>
            <a:ext cx="3074153" cy="4630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zh-CN" altLang="en-US" sz="2799" b="1" dirty="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渐进合并</a:t>
            </a:r>
            <a:endParaRPr lang="en-US" sz="2799" b="1" dirty="0">
              <a:solidFill>
                <a:srgbClr val="447BF8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</a:endParaRPr>
          </a:p>
        </p:txBody>
      </p:sp>
      <p:sp>
        <p:nvSpPr>
          <p:cNvPr id="34" name="TextBox 14">
            <a:extLst>
              <a:ext uri="{FF2B5EF4-FFF2-40B4-BE49-F238E27FC236}">
                <a16:creationId xmlns:a16="http://schemas.microsoft.com/office/drawing/2014/main" id="{665A07AA-7CC1-20FD-2F67-24DBCDBB29EA}"/>
              </a:ext>
            </a:extLst>
          </p:cNvPr>
          <p:cNvSpPr txBox="1"/>
          <p:nvPr/>
        </p:nvSpPr>
        <p:spPr>
          <a:xfrm>
            <a:off x="11717198" y="6637483"/>
            <a:ext cx="5360153" cy="1829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zh-CN" altLang="en-US" sz="20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OceanBase 数据库 v1.0 中增加了对分区表的支持，对于不同的数据分区，合并可以并行进行。为了提高合并速度，特别是在数据倾斜的情况下，引入了分区内并行合并，将数据划分到不同线程中并行进行合并。</a:t>
            </a:r>
            <a:endParaRPr lang="en-US" sz="2000" dirty="0">
              <a:solidFill>
                <a:srgbClr val="545454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5" name="TextBox 15">
            <a:extLst>
              <a:ext uri="{FF2B5EF4-FFF2-40B4-BE49-F238E27FC236}">
                <a16:creationId xmlns:a16="http://schemas.microsoft.com/office/drawing/2014/main" id="{FA712912-991A-5431-39DA-505ACA218B4C}"/>
              </a:ext>
            </a:extLst>
          </p:cNvPr>
          <p:cNvSpPr txBox="1"/>
          <p:nvPr/>
        </p:nvSpPr>
        <p:spPr>
          <a:xfrm>
            <a:off x="11717198" y="6014390"/>
            <a:ext cx="2343594" cy="46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zh-CN" altLang="en-US" sz="2800" b="1" dirty="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并行合并</a:t>
            </a:r>
            <a:endParaRPr lang="en-US" sz="2799" b="1" dirty="0">
              <a:solidFill>
                <a:srgbClr val="447BF8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</a:endParaRPr>
          </a:p>
        </p:txBody>
      </p:sp>
      <p:sp>
        <p:nvSpPr>
          <p:cNvPr id="36" name="TextBox 16">
            <a:extLst>
              <a:ext uri="{FF2B5EF4-FFF2-40B4-BE49-F238E27FC236}">
                <a16:creationId xmlns:a16="http://schemas.microsoft.com/office/drawing/2014/main" id="{E1DF94F7-84F3-0E74-344E-3663F3FE336E}"/>
              </a:ext>
            </a:extLst>
          </p:cNvPr>
          <p:cNvSpPr txBox="1"/>
          <p:nvPr/>
        </p:nvSpPr>
        <p:spPr>
          <a:xfrm>
            <a:off x="1210650" y="4322153"/>
            <a:ext cx="5360153" cy="713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zh-CN" altLang="en-US" sz="20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将静态数据全部读出并和动态数据合并为最终的静态数据。合并时间长，耗费IO 和CPU</a:t>
            </a:r>
            <a:endParaRPr lang="en-US" sz="2000" dirty="0">
              <a:solidFill>
                <a:srgbClr val="545454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7" name="TextBox 17">
            <a:extLst>
              <a:ext uri="{FF2B5EF4-FFF2-40B4-BE49-F238E27FC236}">
                <a16:creationId xmlns:a16="http://schemas.microsoft.com/office/drawing/2014/main" id="{5EE784EA-45FF-D7F4-B8C3-4D9D984F39CD}"/>
              </a:ext>
            </a:extLst>
          </p:cNvPr>
          <p:cNvSpPr txBox="1"/>
          <p:nvPr/>
        </p:nvSpPr>
        <p:spPr>
          <a:xfrm>
            <a:off x="4513422" y="3682217"/>
            <a:ext cx="1981200" cy="4630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zh-CN" altLang="en-US" sz="2799" b="1" dirty="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全量合并 </a:t>
            </a:r>
            <a:endParaRPr lang="en-US" sz="2799" b="1" dirty="0">
              <a:solidFill>
                <a:srgbClr val="447BF8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</a:endParaRPr>
          </a:p>
        </p:txBody>
      </p:sp>
      <p:sp>
        <p:nvSpPr>
          <p:cNvPr id="38" name="TextBox 18">
            <a:extLst>
              <a:ext uri="{FF2B5EF4-FFF2-40B4-BE49-F238E27FC236}">
                <a16:creationId xmlns:a16="http://schemas.microsoft.com/office/drawing/2014/main" id="{43BA8118-E240-5409-FCF0-283900237250}"/>
              </a:ext>
            </a:extLst>
          </p:cNvPr>
          <p:cNvSpPr txBox="1"/>
          <p:nvPr/>
        </p:nvSpPr>
        <p:spPr>
          <a:xfrm>
            <a:off x="1210650" y="6637483"/>
            <a:ext cx="5360153" cy="1829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0"/>
              </a:lnSpc>
            </a:pPr>
            <a:r>
              <a:rPr lang="zh-CN" altLang="en-US" sz="2000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在 OceanBase 数据库的存储引擎中，宏块是基本的 IO 写入单位。并非所有宏块都会被修改，当一个宏块没有增量修改时，可以直接重用这个数据宏块，这被称为增量合并。增量合并大大减少了合并的工作量。</a:t>
            </a:r>
            <a:endParaRPr lang="en-US" sz="2000" dirty="0">
              <a:solidFill>
                <a:srgbClr val="545454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4C997E7D-89D8-5676-A588-0C4897747B88}"/>
              </a:ext>
            </a:extLst>
          </p:cNvPr>
          <p:cNvSpPr txBox="1"/>
          <p:nvPr/>
        </p:nvSpPr>
        <p:spPr>
          <a:xfrm>
            <a:off x="4894422" y="5997546"/>
            <a:ext cx="1569349" cy="4630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zh-CN" altLang="en-US" sz="2799" b="1" dirty="0">
                <a:solidFill>
                  <a:srgbClr val="447BF8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增量合并</a:t>
            </a:r>
            <a:endParaRPr lang="en-US" sz="2799" b="1" dirty="0">
              <a:solidFill>
                <a:srgbClr val="447BF8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5E7C10E4-F956-CF31-B393-2806FC5DD6F0}"/>
              </a:ext>
            </a:extLst>
          </p:cNvPr>
          <p:cNvSpPr txBox="1"/>
          <p:nvPr/>
        </p:nvSpPr>
        <p:spPr>
          <a:xfrm>
            <a:off x="897085" y="643805"/>
            <a:ext cx="4809242" cy="955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  <a:spcBef>
                <a:spcPct val="0"/>
              </a:spcBef>
            </a:pPr>
            <a:r>
              <a:rPr lang="zh-CN" altLang="en-US" sz="5500">
                <a:solidFill>
                  <a:srgbClr val="000000"/>
                </a:solidFill>
                <a:ea typeface="HarmonyOS Sans SC Black" panose="00000A00000000000000" pitchFamily="2" charset="-122"/>
              </a:rPr>
              <a:t>合并</a:t>
            </a:r>
            <a:endParaRPr lang="en-US" sz="5500">
              <a:solidFill>
                <a:srgbClr val="000000"/>
              </a:solidFill>
              <a:ea typeface="HarmonyOS Sans SC Black" panose="00000A00000000000000" pitchFamily="2" charset="-122"/>
            </a:endParaRPr>
          </a:p>
        </p:txBody>
      </p:sp>
      <p:sp>
        <p:nvSpPr>
          <p:cNvPr id="4" name="TextBox 21">
            <a:extLst>
              <a:ext uri="{FF2B5EF4-FFF2-40B4-BE49-F238E27FC236}">
                <a16:creationId xmlns:a16="http://schemas.microsoft.com/office/drawing/2014/main" id="{930A7C01-709C-4684-BC3E-0B20C6A86340}"/>
              </a:ext>
            </a:extLst>
          </p:cNvPr>
          <p:cNvSpPr txBox="1"/>
          <p:nvPr/>
        </p:nvSpPr>
        <p:spPr>
          <a:xfrm>
            <a:off x="897085" y="1703172"/>
            <a:ext cx="5811313" cy="612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66"/>
              </a:lnSpc>
            </a:pPr>
            <a:r>
              <a:rPr lang="en-US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M</a:t>
            </a:r>
            <a:r>
              <a:rPr lang="en-US" altLang="zh-CN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ajor </a:t>
            </a:r>
          </a:p>
          <a:p>
            <a:pPr>
              <a:lnSpc>
                <a:spcPts val="2466"/>
              </a:lnSpc>
            </a:pPr>
            <a:r>
              <a:rPr lang="en-US" altLang="zh-CN" sz="1897" spc="918">
                <a:solidFill>
                  <a:srgbClr val="000000"/>
                </a:solidFill>
                <a:latin typeface="Segoe Sans Display Semibold" panose="020F0502020204030204" pitchFamily="2" charset="0"/>
              </a:rPr>
              <a:t>Compaction</a:t>
            </a:r>
            <a:endParaRPr lang="en-US" sz="1897" spc="918">
              <a:solidFill>
                <a:srgbClr val="000000"/>
              </a:solidFill>
              <a:latin typeface="Segoe Sans Display Semibold" panose="020F0502020204030204" pitchFamily="2" charset="0"/>
            </a:endParaRPr>
          </a:p>
        </p:txBody>
      </p:sp>
      <p:pic>
        <p:nvPicPr>
          <p:cNvPr id="6" name="Picture 2" descr="oceanbase logo">
            <a:extLst>
              <a:ext uri="{FF2B5EF4-FFF2-40B4-BE49-F238E27FC236}">
                <a16:creationId xmlns:a16="http://schemas.microsoft.com/office/drawing/2014/main" id="{39FE387E-5BD8-11D6-2D26-1D3FBD0CE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400" y="9481738"/>
            <a:ext cx="28956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844287"/>
      </p:ext>
    </p:extLst>
  </p:cSld>
  <p:clrMapOvr>
    <a:masterClrMapping/>
  </p:clrMapOvr>
  <p:transition spd="slow">
    <p:wip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47BF8"/>
        </a:solidFill>
        <a:ln w="76200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2031</Words>
  <Application>Microsoft Office PowerPoint</Application>
  <PresentationFormat>自定义</PresentationFormat>
  <Paragraphs>168</Paragraphs>
  <Slides>19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Calibri</vt:lpstr>
      <vt:lpstr>Arial</vt:lpstr>
      <vt:lpstr>Segoe Sans Display Semibold</vt:lpstr>
      <vt:lpstr>HarmonyOS Sans SC</vt:lpstr>
      <vt:lpstr>等线</vt:lpstr>
      <vt:lpstr>HarmonyOS Sans SC Black</vt:lpstr>
      <vt:lpstr>HarmonyOS Sans SC Thin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蓝色简约科技年会总结汇报演示文稿</dc:title>
  <dc:creator>郑博远</dc:creator>
  <cp:lastModifiedBy>博远 郑</cp:lastModifiedBy>
  <cp:revision>18</cp:revision>
  <dcterms:created xsi:type="dcterms:W3CDTF">2006-08-16T00:00:00Z</dcterms:created>
  <dcterms:modified xsi:type="dcterms:W3CDTF">2023-12-16T16:10:12Z</dcterms:modified>
  <dc:identifier>DAF0l_pYNg0</dc:identifier>
</cp:coreProperties>
</file>

<file path=docProps/thumbnail.jpeg>
</file>